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embeddedFontLst>
    <p:embeddedFont>
      <p:font typeface="Mango AC" charset="1" panose="00000000000000000000"/>
      <p:regular r:id="rId30"/>
    </p:embeddedFont>
    <p:embeddedFont>
      <p:font typeface="Core Bandi Face" charset="1" panose="01060506000000020004"/>
      <p:regular r:id="rId31"/>
    </p:embeddedFont>
    <p:embeddedFont>
      <p:font typeface="DM Sans" charset="1" panose="00000000000000000000"/>
      <p:regular r:id="rId32"/>
    </p:embeddedFont>
    <p:embeddedFont>
      <p:font typeface="DM Sans Bold" charset="1" panose="0000000000000000000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jpe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54.png" Type="http://schemas.openxmlformats.org/officeDocument/2006/relationships/image"/><Relationship Id="rId9" Target="../media/image5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5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5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5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3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2.pn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5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60.png" Type="http://schemas.openxmlformats.org/officeDocument/2006/relationships/image"/><Relationship Id="rId5" Target="../media/image61.svg" Type="http://schemas.openxmlformats.org/officeDocument/2006/relationships/image"/><Relationship Id="rId6" Target="../media/image62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63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64.gif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sv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13" Target="../media/image67.png" Type="http://schemas.openxmlformats.org/officeDocument/2006/relationships/image"/><Relationship Id="rId14" Target="../media/image68.svg" Type="http://schemas.openxmlformats.org/officeDocument/2006/relationships/image"/><Relationship Id="rId15" Target="../media/image5.png" Type="http://schemas.openxmlformats.org/officeDocument/2006/relationships/image"/><Relationship Id="rId16" Target="../media/image6.svg" Type="http://schemas.openxmlformats.org/officeDocument/2006/relationships/image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11.jpeg" Type="http://schemas.openxmlformats.org/officeDocument/2006/relationships/image"/><Relationship Id="rId5" Target="../media/image65.png" Type="http://schemas.openxmlformats.org/officeDocument/2006/relationships/image"/><Relationship Id="rId6" Target="../media/image66.sv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svg" Type="http://schemas.openxmlformats.org/officeDocument/2006/relationships/image"/><Relationship Id="rId12" Target="../media/image29.png" Type="http://schemas.openxmlformats.org/officeDocument/2006/relationships/image"/><Relationship Id="rId13" Target="../media/image30.png" Type="http://schemas.openxmlformats.org/officeDocument/2006/relationships/image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11" Target="../media/image24.png" Type="http://schemas.openxmlformats.org/officeDocument/2006/relationships/image"/><Relationship Id="rId12" Target="../media/image37.png" Type="http://schemas.openxmlformats.org/officeDocument/2006/relationships/image"/><Relationship Id="rId2" Target="../media/image1.jpe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svg" Type="http://schemas.openxmlformats.org/officeDocument/2006/relationships/image"/><Relationship Id="rId2" Target="../media/image1.jpe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24.pn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Relationship Id="rId8" Target="../media/image40.pn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svg" Type="http://schemas.openxmlformats.org/officeDocument/2006/relationships/image"/><Relationship Id="rId12" Target="../media/image47.png" Type="http://schemas.openxmlformats.org/officeDocument/2006/relationships/image"/><Relationship Id="rId13" Target="../media/image48.svg" Type="http://schemas.openxmlformats.org/officeDocument/2006/relationships/image"/><Relationship Id="rId2" Target="../media/image1.jpe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24.pn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Relationship Id="rId8" Target="../media/image43.pn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49.png" Type="http://schemas.openxmlformats.org/officeDocument/2006/relationships/image"/><Relationship Id="rId9" Target="../media/image5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51.png" Type="http://schemas.openxmlformats.org/officeDocument/2006/relationships/image"/><Relationship Id="rId9" Target="../media/image5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274628">
            <a:off x="-7849080" y="-974506"/>
            <a:ext cx="20085070" cy="5498288"/>
          </a:xfrm>
          <a:custGeom>
            <a:avLst/>
            <a:gdLst/>
            <a:ahLst/>
            <a:cxnLst/>
            <a:rect r="r" b="b" t="t" l="l"/>
            <a:pathLst>
              <a:path h="5498288" w="20085070">
                <a:moveTo>
                  <a:pt x="0" y="0"/>
                </a:moveTo>
                <a:lnTo>
                  <a:pt x="20085070" y="0"/>
                </a:lnTo>
                <a:lnTo>
                  <a:pt x="20085070" y="5498288"/>
                </a:lnTo>
                <a:lnTo>
                  <a:pt x="0" y="5498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8357452">
            <a:off x="5151004" y="7364919"/>
            <a:ext cx="20085070" cy="5498288"/>
          </a:xfrm>
          <a:custGeom>
            <a:avLst/>
            <a:gdLst/>
            <a:ahLst/>
            <a:cxnLst/>
            <a:rect r="r" b="b" t="t" l="l"/>
            <a:pathLst>
              <a:path h="5498288" w="20085070">
                <a:moveTo>
                  <a:pt x="0" y="0"/>
                </a:moveTo>
                <a:lnTo>
                  <a:pt x="20085070" y="0"/>
                </a:lnTo>
                <a:lnTo>
                  <a:pt x="20085070" y="5498288"/>
                </a:lnTo>
                <a:lnTo>
                  <a:pt x="0" y="5498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067544" y="2811017"/>
            <a:ext cx="10152911" cy="3560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69"/>
              </a:lnSpc>
            </a:pPr>
            <a:r>
              <a:rPr lang="en-US" sz="11245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PROTOCOLO DEC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3497853" y="6791396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3" y="0"/>
                </a:lnTo>
                <a:lnTo>
                  <a:pt x="722603" y="644922"/>
                </a:lnTo>
                <a:lnTo>
                  <a:pt x="0" y="644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443268" y="5143500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3" y="0"/>
                </a:lnTo>
                <a:lnTo>
                  <a:pt x="722603" y="644923"/>
                </a:lnTo>
                <a:lnTo>
                  <a:pt x="0" y="644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7436318"/>
            <a:ext cx="3414568" cy="1682451"/>
          </a:xfrm>
          <a:custGeom>
            <a:avLst/>
            <a:gdLst/>
            <a:ahLst/>
            <a:cxnLst/>
            <a:rect r="r" b="b" t="t" l="l"/>
            <a:pathLst>
              <a:path h="1682451" w="3414568">
                <a:moveTo>
                  <a:pt x="0" y="0"/>
                </a:moveTo>
                <a:lnTo>
                  <a:pt x="3414568" y="0"/>
                </a:lnTo>
                <a:lnTo>
                  <a:pt x="3414568" y="1682451"/>
                </a:lnTo>
                <a:lnTo>
                  <a:pt x="0" y="16824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362570" y="871663"/>
            <a:ext cx="1896730" cy="2120328"/>
          </a:xfrm>
          <a:custGeom>
            <a:avLst/>
            <a:gdLst/>
            <a:ahLst/>
            <a:cxnLst/>
            <a:rect r="r" b="b" t="t" l="l"/>
            <a:pathLst>
              <a:path h="2120328" w="1896730">
                <a:moveTo>
                  <a:pt x="0" y="0"/>
                </a:moveTo>
                <a:lnTo>
                  <a:pt x="1896730" y="0"/>
                </a:lnTo>
                <a:lnTo>
                  <a:pt x="1896730" y="2120329"/>
                </a:lnTo>
                <a:lnTo>
                  <a:pt x="0" y="21203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101445">
            <a:off x="13742068" y="751874"/>
            <a:ext cx="789236" cy="1456644"/>
          </a:xfrm>
          <a:custGeom>
            <a:avLst/>
            <a:gdLst/>
            <a:ahLst/>
            <a:cxnLst/>
            <a:rect r="r" b="b" t="t" l="l"/>
            <a:pathLst>
              <a:path h="1456644" w="789236">
                <a:moveTo>
                  <a:pt x="0" y="0"/>
                </a:moveTo>
                <a:lnTo>
                  <a:pt x="789236" y="0"/>
                </a:lnTo>
                <a:lnTo>
                  <a:pt x="789236" y="1456643"/>
                </a:lnTo>
                <a:lnTo>
                  <a:pt x="0" y="1456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4131297">
            <a:off x="6579431" y="8754966"/>
            <a:ext cx="789236" cy="1456644"/>
          </a:xfrm>
          <a:custGeom>
            <a:avLst/>
            <a:gdLst/>
            <a:ahLst/>
            <a:cxnLst/>
            <a:rect r="r" b="b" t="t" l="l"/>
            <a:pathLst>
              <a:path h="1456644" w="789236">
                <a:moveTo>
                  <a:pt x="789236" y="0"/>
                </a:moveTo>
                <a:lnTo>
                  <a:pt x="0" y="0"/>
                </a:lnTo>
                <a:lnTo>
                  <a:pt x="0" y="1456643"/>
                </a:lnTo>
                <a:lnTo>
                  <a:pt x="789236" y="1456643"/>
                </a:lnTo>
                <a:lnTo>
                  <a:pt x="78923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808710" y="1273819"/>
            <a:ext cx="2317534" cy="2317534"/>
          </a:xfrm>
          <a:custGeom>
            <a:avLst/>
            <a:gdLst/>
            <a:ahLst/>
            <a:cxnLst/>
            <a:rect r="r" b="b" t="t" l="l"/>
            <a:pathLst>
              <a:path h="2317534" w="2317534">
                <a:moveTo>
                  <a:pt x="0" y="0"/>
                </a:moveTo>
                <a:lnTo>
                  <a:pt x="2317534" y="0"/>
                </a:lnTo>
                <a:lnTo>
                  <a:pt x="2317534" y="2317534"/>
                </a:lnTo>
                <a:lnTo>
                  <a:pt x="0" y="23175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029170" y="6909563"/>
            <a:ext cx="8229659" cy="1367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3892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PROGRAMA DE INTEGRACIÓN ESCOLAR (PIE)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-2983362">
            <a:off x="14677071" y="6449825"/>
            <a:ext cx="2505620" cy="1170808"/>
          </a:xfrm>
          <a:custGeom>
            <a:avLst/>
            <a:gdLst/>
            <a:ahLst/>
            <a:cxnLst/>
            <a:rect r="r" b="b" t="t" l="l"/>
            <a:pathLst>
              <a:path h="1170808" w="2505620">
                <a:moveTo>
                  <a:pt x="0" y="0"/>
                </a:moveTo>
                <a:lnTo>
                  <a:pt x="2505621" y="0"/>
                </a:lnTo>
                <a:lnTo>
                  <a:pt x="2505621" y="1170808"/>
                </a:lnTo>
                <a:lnTo>
                  <a:pt x="0" y="1170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94999">
            <a:off x="6572234" y="-6644164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9661" y="2502829"/>
            <a:ext cx="10353574" cy="3178115"/>
            <a:chOff x="0" y="0"/>
            <a:chExt cx="13804765" cy="4237487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3804765" cy="4237487"/>
              <a:chOff x="0" y="0"/>
              <a:chExt cx="2897883" cy="889529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897883" cy="889529"/>
              </a:xfrm>
              <a:custGeom>
                <a:avLst/>
                <a:gdLst/>
                <a:ahLst/>
                <a:cxnLst/>
                <a:rect r="r" b="b" t="t" l="l"/>
                <a:pathLst>
                  <a:path h="889529" w="2897883">
                    <a:moveTo>
                      <a:pt x="0" y="0"/>
                    </a:moveTo>
                    <a:lnTo>
                      <a:pt x="2897883" y="0"/>
                    </a:lnTo>
                    <a:lnTo>
                      <a:pt x="2897883" y="889529"/>
                    </a:lnTo>
                    <a:lnTo>
                      <a:pt x="0" y="88952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2897883" cy="9276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9" id="9"/>
            <p:cNvSpPr/>
            <p:nvPr/>
          </p:nvSpPr>
          <p:spPr>
            <a:xfrm flipH="true" flipV="true">
              <a:off x="677592" y="0"/>
              <a:ext cx="0" cy="4237487"/>
            </a:xfrm>
            <a:prstGeom prst="line">
              <a:avLst/>
            </a:prstGeom>
            <a:ln cap="flat" w="47802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828359" y="4467624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3" y="0"/>
                </a:lnTo>
                <a:lnTo>
                  <a:pt x="722603" y="644923"/>
                </a:lnTo>
                <a:lnTo>
                  <a:pt x="0" y="644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852367" y="2563618"/>
            <a:ext cx="9690868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Rol: Docente / profesional de apoyo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Susp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ende la actividad que genera frustración.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Adap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ta la tarea (material, formato, exig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encia)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Permite reincorporación progresiva.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922876">
            <a:off x="10325308" y="2027941"/>
            <a:ext cx="1280335" cy="949776"/>
          </a:xfrm>
          <a:custGeom>
            <a:avLst/>
            <a:gdLst/>
            <a:ahLst/>
            <a:cxnLst/>
            <a:rect r="r" b="b" t="t" l="l"/>
            <a:pathLst>
              <a:path h="949776" w="1280335">
                <a:moveTo>
                  <a:pt x="0" y="0"/>
                </a:moveTo>
                <a:lnTo>
                  <a:pt x="1280335" y="0"/>
                </a:lnTo>
                <a:lnTo>
                  <a:pt x="1280335" y="949776"/>
                </a:lnTo>
                <a:lnTo>
                  <a:pt x="0" y="949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637051" y="4790085"/>
            <a:ext cx="3923289" cy="4937778"/>
          </a:xfrm>
          <a:custGeom>
            <a:avLst/>
            <a:gdLst/>
            <a:ahLst/>
            <a:cxnLst/>
            <a:rect r="r" b="b" t="t" l="l"/>
            <a:pathLst>
              <a:path h="4937778" w="3923289">
                <a:moveTo>
                  <a:pt x="0" y="0"/>
                </a:moveTo>
                <a:lnTo>
                  <a:pt x="3923289" y="0"/>
                </a:lnTo>
                <a:lnTo>
                  <a:pt x="3923289" y="4937778"/>
                </a:lnTo>
                <a:lnTo>
                  <a:pt x="0" y="49377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188139" y="5802075"/>
            <a:ext cx="4071161" cy="4921184"/>
          </a:xfrm>
          <a:custGeom>
            <a:avLst/>
            <a:gdLst/>
            <a:ahLst/>
            <a:cxnLst/>
            <a:rect r="r" b="b" t="t" l="l"/>
            <a:pathLst>
              <a:path h="4921184" w="4071161">
                <a:moveTo>
                  <a:pt x="0" y="0"/>
                </a:moveTo>
                <a:lnTo>
                  <a:pt x="4071161" y="0"/>
                </a:lnTo>
                <a:lnTo>
                  <a:pt x="4071161" y="4921183"/>
                </a:lnTo>
                <a:lnTo>
                  <a:pt x="0" y="49211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61853" y="1133475"/>
            <a:ext cx="18787835" cy="74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209024" indent="-604512" lvl="1">
              <a:lnSpc>
                <a:spcPts val="4479"/>
              </a:lnSpc>
              <a:spcBef>
                <a:spcPct val="0"/>
              </a:spcBef>
              <a:buAutoNum type="arabicPeriod" startAt="1"/>
            </a:pPr>
            <a:r>
              <a:rPr lang="en-US" sz="5599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 PAUSA Y FLEXIBILIZACIÓN (≈10 MINUTOS)</a:t>
            </a:r>
          </a:p>
        </p:txBody>
      </p:sp>
    </p:spTree>
  </p:cSld>
  <p:clrMapOvr>
    <a:masterClrMapping/>
  </p:clrMapOvr>
  <p:transition spd="fast">
    <p:push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94999">
            <a:off x="6572234" y="-6644164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9661" y="2929239"/>
            <a:ext cx="10353574" cy="2751705"/>
            <a:chOff x="0" y="0"/>
            <a:chExt cx="13804765" cy="3668940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3804765" cy="3668940"/>
              <a:chOff x="0" y="0"/>
              <a:chExt cx="2897883" cy="77018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897883" cy="770180"/>
              </a:xfrm>
              <a:custGeom>
                <a:avLst/>
                <a:gdLst/>
                <a:ahLst/>
                <a:cxnLst/>
                <a:rect r="r" b="b" t="t" l="l"/>
                <a:pathLst>
                  <a:path h="770180" w="2897883">
                    <a:moveTo>
                      <a:pt x="0" y="0"/>
                    </a:moveTo>
                    <a:lnTo>
                      <a:pt x="2897883" y="0"/>
                    </a:lnTo>
                    <a:lnTo>
                      <a:pt x="2897883" y="770180"/>
                    </a:lnTo>
                    <a:lnTo>
                      <a:pt x="0" y="7701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2897883" cy="80828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9" id="9"/>
            <p:cNvSpPr/>
            <p:nvPr/>
          </p:nvSpPr>
          <p:spPr>
            <a:xfrm flipH="true" flipV="true">
              <a:off x="677592" y="0"/>
              <a:ext cx="0" cy="3668940"/>
            </a:xfrm>
            <a:prstGeom prst="line">
              <a:avLst/>
            </a:prstGeom>
            <a:ln cap="flat" w="47802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828359" y="4467624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3" y="0"/>
                </a:lnTo>
                <a:lnTo>
                  <a:pt x="722603" y="644923"/>
                </a:lnTo>
                <a:lnTo>
                  <a:pt x="0" y="644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852367" y="2980504"/>
            <a:ext cx="9690868" cy="246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Rol: Docente / profesional de apoyo</a:t>
            </a: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Acompañ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 emocionalmente.</a:t>
            </a: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Refuerza logros de autorregula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ción.</a:t>
            </a: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Favorece retorno gradual a la actividad.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922876">
            <a:off x="10325308" y="2454351"/>
            <a:ext cx="1280335" cy="949776"/>
          </a:xfrm>
          <a:custGeom>
            <a:avLst/>
            <a:gdLst/>
            <a:ahLst/>
            <a:cxnLst/>
            <a:rect r="r" b="b" t="t" l="l"/>
            <a:pathLst>
              <a:path h="949776" w="1280335">
                <a:moveTo>
                  <a:pt x="0" y="0"/>
                </a:moveTo>
                <a:lnTo>
                  <a:pt x="1280335" y="0"/>
                </a:lnTo>
                <a:lnTo>
                  <a:pt x="1280335" y="949776"/>
                </a:lnTo>
                <a:lnTo>
                  <a:pt x="0" y="949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285283" y="4085121"/>
            <a:ext cx="2941938" cy="4842696"/>
          </a:xfrm>
          <a:custGeom>
            <a:avLst/>
            <a:gdLst/>
            <a:ahLst/>
            <a:cxnLst/>
            <a:rect r="r" b="b" t="t" l="l"/>
            <a:pathLst>
              <a:path h="4842696" w="2941938">
                <a:moveTo>
                  <a:pt x="0" y="0"/>
                </a:moveTo>
                <a:lnTo>
                  <a:pt x="2941938" y="0"/>
                </a:lnTo>
                <a:lnTo>
                  <a:pt x="2941938" y="4842697"/>
                </a:lnTo>
                <a:lnTo>
                  <a:pt x="0" y="48426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61853" y="1000125"/>
            <a:ext cx="18787835" cy="1621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209024" indent="-604512" lvl="1">
              <a:lnSpc>
                <a:spcPts val="5879"/>
              </a:lnSpc>
              <a:buAutoNum type="arabicPeriod" startAt="1"/>
            </a:pPr>
            <a:r>
              <a:rPr lang="en-US" sz="5599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 REGULACIÓN Y REINSERCIÓN (10–15 MINUTOS)</a:t>
            </a:r>
          </a:p>
        </p:txBody>
      </p:sp>
    </p:spTree>
  </p:cSld>
  <p:clrMapOvr>
    <a:masterClrMapping/>
  </p:clrMapOvr>
  <p:transition spd="fast">
    <p:push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94999">
            <a:off x="6572234" y="-6644164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9661" y="2929239"/>
            <a:ext cx="10353574" cy="2183308"/>
            <a:chOff x="0" y="0"/>
            <a:chExt cx="13804765" cy="2911077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3804765" cy="2911077"/>
              <a:chOff x="0" y="0"/>
              <a:chExt cx="2897883" cy="611091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897883" cy="611091"/>
              </a:xfrm>
              <a:custGeom>
                <a:avLst/>
                <a:gdLst/>
                <a:ahLst/>
                <a:cxnLst/>
                <a:rect r="r" b="b" t="t" l="l"/>
                <a:pathLst>
                  <a:path h="611091" w="2897883">
                    <a:moveTo>
                      <a:pt x="0" y="0"/>
                    </a:moveTo>
                    <a:lnTo>
                      <a:pt x="2897883" y="0"/>
                    </a:lnTo>
                    <a:lnTo>
                      <a:pt x="2897883" y="611091"/>
                    </a:lnTo>
                    <a:lnTo>
                      <a:pt x="0" y="61109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2897883" cy="64919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9" id="9"/>
            <p:cNvSpPr/>
            <p:nvPr/>
          </p:nvSpPr>
          <p:spPr>
            <a:xfrm flipH="true" flipV="true">
              <a:off x="677592" y="0"/>
              <a:ext cx="0" cy="2911077"/>
            </a:xfrm>
            <a:prstGeom prst="line">
              <a:avLst/>
            </a:prstGeom>
            <a:ln cap="flat" w="47802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828359" y="4467624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3" y="0"/>
                </a:lnTo>
                <a:lnTo>
                  <a:pt x="722603" y="644923"/>
                </a:lnTo>
                <a:lnTo>
                  <a:pt x="0" y="644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852367" y="2980504"/>
            <a:ext cx="9690868" cy="184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Rol: Docente / profesional de apoyo</a:t>
            </a: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egistra en bitácora.</a:t>
            </a: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Informa a la familia.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922876">
            <a:off x="10325308" y="2454351"/>
            <a:ext cx="1280335" cy="949776"/>
          </a:xfrm>
          <a:custGeom>
            <a:avLst/>
            <a:gdLst/>
            <a:ahLst/>
            <a:cxnLst/>
            <a:rect r="r" b="b" t="t" l="l"/>
            <a:pathLst>
              <a:path h="949776" w="1280335">
                <a:moveTo>
                  <a:pt x="0" y="0"/>
                </a:moveTo>
                <a:lnTo>
                  <a:pt x="1280335" y="0"/>
                </a:lnTo>
                <a:lnTo>
                  <a:pt x="1280335" y="949776"/>
                </a:lnTo>
                <a:lnTo>
                  <a:pt x="0" y="949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61853" y="1000125"/>
            <a:ext cx="18228172" cy="1621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209024" indent="-604512" lvl="1">
              <a:lnSpc>
                <a:spcPts val="5879"/>
              </a:lnSpc>
              <a:buAutoNum type="arabicPeriod" startAt="1"/>
            </a:pPr>
            <a:r>
              <a:rPr lang="en-US" sz="5599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 CIERRE Y REGISTRO (DURANTE LA JORNADA)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0" y="6931822"/>
            <a:ext cx="18228172" cy="1621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5599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⚠️ </a:t>
            </a:r>
            <a:r>
              <a:rPr lang="en-US" sz="5599">
                <a:solidFill>
                  <a:srgbClr val="A21E37"/>
                </a:solidFill>
                <a:latin typeface="Mango AC"/>
                <a:ea typeface="Mango AC"/>
                <a:cs typeface="Mango AC"/>
                <a:sym typeface="Mango AC"/>
              </a:rPr>
              <a:t>SI NO HAY REGULACIÓN → AVANZAR A ETAPA 2</a:t>
            </a:r>
          </a:p>
        </p:txBody>
      </p:sp>
    </p:spTree>
  </p:cSld>
  <p:clrMapOvr>
    <a:masterClrMapping/>
  </p:clrMapOvr>
  <p:transition spd="fast">
    <p:push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532856"/>
            <a:ext cx="18288000" cy="6034197"/>
          </a:xfrm>
          <a:custGeom>
            <a:avLst/>
            <a:gdLst/>
            <a:ahLst/>
            <a:cxnLst/>
            <a:rect r="r" b="b" t="t" l="l"/>
            <a:pathLst>
              <a:path h="6034197" w="18288000">
                <a:moveTo>
                  <a:pt x="0" y="0"/>
                </a:moveTo>
                <a:lnTo>
                  <a:pt x="18288000" y="0"/>
                </a:lnTo>
                <a:lnTo>
                  <a:pt x="18288000" y="6034197"/>
                </a:lnTo>
                <a:lnTo>
                  <a:pt x="0" y="6034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566" r="0" b="-4372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80082" y="7951577"/>
            <a:ext cx="1379218" cy="1230952"/>
          </a:xfrm>
          <a:custGeom>
            <a:avLst/>
            <a:gdLst/>
            <a:ahLst/>
            <a:cxnLst/>
            <a:rect r="r" b="b" t="t" l="l"/>
            <a:pathLst>
              <a:path h="1230952" w="1379218">
                <a:moveTo>
                  <a:pt x="0" y="0"/>
                </a:moveTo>
                <a:lnTo>
                  <a:pt x="1379218" y="0"/>
                </a:lnTo>
                <a:lnTo>
                  <a:pt x="1379218" y="1230952"/>
                </a:lnTo>
                <a:lnTo>
                  <a:pt x="0" y="1230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008747">
            <a:off x="12327977" y="1378628"/>
            <a:ext cx="709395" cy="1309286"/>
          </a:xfrm>
          <a:custGeom>
            <a:avLst/>
            <a:gdLst/>
            <a:ahLst/>
            <a:cxnLst/>
            <a:rect r="r" b="b" t="t" l="l"/>
            <a:pathLst>
              <a:path h="1309286" w="709395">
                <a:moveTo>
                  <a:pt x="0" y="0"/>
                </a:moveTo>
                <a:lnTo>
                  <a:pt x="709395" y="0"/>
                </a:lnTo>
                <a:lnTo>
                  <a:pt x="709395" y="1309286"/>
                </a:lnTo>
                <a:lnTo>
                  <a:pt x="0" y="13092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1126" y="2033271"/>
            <a:ext cx="1282361" cy="1144508"/>
          </a:xfrm>
          <a:custGeom>
            <a:avLst/>
            <a:gdLst/>
            <a:ahLst/>
            <a:cxnLst/>
            <a:rect r="r" b="b" t="t" l="l"/>
            <a:pathLst>
              <a:path h="1144508" w="1282361">
                <a:moveTo>
                  <a:pt x="0" y="0"/>
                </a:moveTo>
                <a:lnTo>
                  <a:pt x="1282362" y="0"/>
                </a:lnTo>
                <a:lnTo>
                  <a:pt x="1282362" y="1144508"/>
                </a:lnTo>
                <a:lnTo>
                  <a:pt x="0" y="11445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650643" y="944871"/>
            <a:ext cx="9365237" cy="1367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37"/>
              </a:lnSpc>
              <a:spcBef>
                <a:spcPct val="0"/>
              </a:spcBef>
            </a:pPr>
            <a:r>
              <a:rPr lang="en-US" sz="10421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ETAPAS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49943" y="6670785"/>
            <a:ext cx="14566638" cy="602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5299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⏱️</a:t>
            </a:r>
            <a:r>
              <a:rPr lang="en-US" sz="5299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Activación inmediata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51126" y="3812842"/>
            <a:ext cx="16806078" cy="2343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47"/>
              </a:lnSpc>
            </a:pPr>
            <a:r>
              <a:rPr lang="en-US" sz="5622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 ETAPA 2: CONTENCIÓN FUERA DEL AULA (DESREGULACIÓN CON PÉRDIDA DE AUTOCONTROL)</a:t>
            </a:r>
          </a:p>
        </p:txBody>
      </p:sp>
      <p:sp>
        <p:nvSpPr>
          <p:cNvPr name="Freeform 10" id="10"/>
          <p:cNvSpPr/>
          <p:nvPr/>
        </p:nvSpPr>
        <p:spPr>
          <a:xfrm flipH="true" flipV="false" rot="2989133">
            <a:off x="5852743" y="71153"/>
            <a:ext cx="709395" cy="1309286"/>
          </a:xfrm>
          <a:custGeom>
            <a:avLst/>
            <a:gdLst/>
            <a:ahLst/>
            <a:cxnLst/>
            <a:rect r="r" b="b" t="t" l="l"/>
            <a:pathLst>
              <a:path h="1309286" w="709395">
                <a:moveTo>
                  <a:pt x="709395" y="0"/>
                </a:moveTo>
                <a:lnTo>
                  <a:pt x="0" y="0"/>
                </a:lnTo>
                <a:lnTo>
                  <a:pt x="0" y="1309286"/>
                </a:lnTo>
                <a:lnTo>
                  <a:pt x="709395" y="1309286"/>
                </a:lnTo>
                <a:lnTo>
                  <a:pt x="7093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20915"/>
            <a:ext cx="16495881" cy="1446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44256" indent="-572128" lvl="1">
              <a:lnSpc>
                <a:spcPts val="5246"/>
              </a:lnSpc>
              <a:buAutoNum type="arabicPeriod" startAt="1"/>
            </a:pPr>
            <a:r>
              <a:rPr lang="en-US" sz="5299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ACOMPAÑAMIENTO SIN INTERFERENCIA (1–2 MINUTOS)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94999">
            <a:off x="6683277" y="-6939013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7"/>
                </a:lnTo>
                <a:lnTo>
                  <a:pt x="0" y="8155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27807" y="2258628"/>
            <a:ext cx="10060417" cy="2884872"/>
            <a:chOff x="0" y="0"/>
            <a:chExt cx="13413889" cy="3846496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13413889" cy="3846496"/>
              <a:chOff x="0" y="0"/>
              <a:chExt cx="2815831" cy="807453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815831" cy="807453"/>
              </a:xfrm>
              <a:custGeom>
                <a:avLst/>
                <a:gdLst/>
                <a:ahLst/>
                <a:cxnLst/>
                <a:rect r="r" b="b" t="t" l="l"/>
                <a:pathLst>
                  <a:path h="807453" w="2815831">
                    <a:moveTo>
                      <a:pt x="0" y="0"/>
                    </a:moveTo>
                    <a:lnTo>
                      <a:pt x="2815831" y="0"/>
                    </a:lnTo>
                    <a:lnTo>
                      <a:pt x="2815831" y="807453"/>
                    </a:lnTo>
                    <a:lnTo>
                      <a:pt x="0" y="80745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2815831" cy="84555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10" id="10"/>
            <p:cNvSpPr/>
            <p:nvPr/>
          </p:nvSpPr>
          <p:spPr>
            <a:xfrm flipH="true" flipV="true">
              <a:off x="658406" y="0"/>
              <a:ext cx="0" cy="3846496"/>
            </a:xfrm>
            <a:prstGeom prst="line">
              <a:avLst/>
            </a:prstGeom>
            <a:ln cap="flat" w="47802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266506" y="3850315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3" y="0"/>
                </a:lnTo>
                <a:lnTo>
                  <a:pt x="722603" y="644922"/>
                </a:lnTo>
                <a:lnTo>
                  <a:pt x="0" y="644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90514" y="2319418"/>
            <a:ext cx="9051191" cy="2795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Rol: Docente 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Su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spende la actividad temporalmente.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Evita exigir o intervenir en exceso.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Mantie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 calma y acompaña.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Activa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pro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oco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lo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(avi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 coordinadora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PIE).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922876">
            <a:off x="9763454" y="1783740"/>
            <a:ext cx="1280335" cy="949776"/>
          </a:xfrm>
          <a:custGeom>
            <a:avLst/>
            <a:gdLst/>
            <a:ahLst/>
            <a:cxnLst/>
            <a:rect r="r" b="b" t="t" l="l"/>
            <a:pathLst>
              <a:path h="949776" w="1280335">
                <a:moveTo>
                  <a:pt x="0" y="0"/>
                </a:moveTo>
                <a:lnTo>
                  <a:pt x="1280336" y="0"/>
                </a:lnTo>
                <a:lnTo>
                  <a:pt x="1280336" y="949776"/>
                </a:lnTo>
                <a:lnTo>
                  <a:pt x="0" y="949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0" y="5543550"/>
            <a:ext cx="16495881" cy="1446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44256" indent="-572128" lvl="1">
              <a:lnSpc>
                <a:spcPts val="5246"/>
              </a:lnSpc>
              <a:buAutoNum type="arabicPeriod" startAt="1"/>
            </a:pPr>
            <a:r>
              <a:rPr lang="en-US" sz="5299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TRASLADO A ESPACIO DE CONTENCIÓN (3–5 MINUTOS)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7069758" y="7102807"/>
            <a:ext cx="10060417" cy="2368698"/>
            <a:chOff x="0" y="0"/>
            <a:chExt cx="13413889" cy="3158264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13413889" cy="3158264"/>
              <a:chOff x="0" y="0"/>
              <a:chExt cx="2815831" cy="66298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2815831" cy="662980"/>
              </a:xfrm>
              <a:custGeom>
                <a:avLst/>
                <a:gdLst/>
                <a:ahLst/>
                <a:cxnLst/>
                <a:rect r="r" b="b" t="t" l="l"/>
                <a:pathLst>
                  <a:path h="662980" w="2815831">
                    <a:moveTo>
                      <a:pt x="0" y="0"/>
                    </a:moveTo>
                    <a:lnTo>
                      <a:pt x="2815831" y="0"/>
                    </a:lnTo>
                    <a:lnTo>
                      <a:pt x="2815831" y="662980"/>
                    </a:lnTo>
                    <a:lnTo>
                      <a:pt x="0" y="6629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38100"/>
                <a:ext cx="2815831" cy="70108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19" id="19"/>
            <p:cNvSpPr/>
            <p:nvPr/>
          </p:nvSpPr>
          <p:spPr>
            <a:xfrm flipH="true" flipV="true">
              <a:off x="658406" y="0"/>
              <a:ext cx="0" cy="3158264"/>
            </a:xfrm>
            <a:prstGeom prst="line">
              <a:avLst/>
            </a:prstGeom>
            <a:ln cap="flat" w="47802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6708456" y="8694494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3" y="0"/>
                </a:lnTo>
                <a:lnTo>
                  <a:pt x="722603" y="644922"/>
                </a:lnTo>
                <a:lnTo>
                  <a:pt x="0" y="644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7732464" y="7163597"/>
            <a:ext cx="9051191" cy="2233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Rol: Encargado + equipo de apoyo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Guía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al estudiante a sala de contención.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tiliza intereses del estudia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nte.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Evita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estímulos g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atillantes.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-922876">
            <a:off x="16205404" y="6627919"/>
            <a:ext cx="1280335" cy="949776"/>
          </a:xfrm>
          <a:custGeom>
            <a:avLst/>
            <a:gdLst/>
            <a:ahLst/>
            <a:cxnLst/>
            <a:rect r="r" b="b" t="t" l="l"/>
            <a:pathLst>
              <a:path h="949776" w="1280335">
                <a:moveTo>
                  <a:pt x="0" y="0"/>
                </a:moveTo>
                <a:lnTo>
                  <a:pt x="1280336" y="0"/>
                </a:lnTo>
                <a:lnTo>
                  <a:pt x="1280336" y="949776"/>
                </a:lnTo>
                <a:lnTo>
                  <a:pt x="0" y="949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61853" y="1019175"/>
            <a:ext cx="17726147" cy="1573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209024" indent="-604512" lvl="1">
              <a:lnSpc>
                <a:spcPts val="5655"/>
              </a:lnSpc>
              <a:buAutoNum type="arabicPeriod" startAt="1"/>
            </a:pPr>
            <a:r>
              <a:rPr lang="en-US" sz="5599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 INTERVENCIÓN SENSORIAL (10–15 MINUTOS)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94999">
            <a:off x="6572234" y="-6644164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189661" y="2849287"/>
            <a:ext cx="10060417" cy="2609718"/>
            <a:chOff x="0" y="0"/>
            <a:chExt cx="13413889" cy="3479624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13413889" cy="3479624"/>
              <a:chOff x="0" y="0"/>
              <a:chExt cx="2815831" cy="73043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815831" cy="730439"/>
              </a:xfrm>
              <a:custGeom>
                <a:avLst/>
                <a:gdLst/>
                <a:ahLst/>
                <a:cxnLst/>
                <a:rect r="r" b="b" t="t" l="l"/>
                <a:pathLst>
                  <a:path h="730439" w="2815831">
                    <a:moveTo>
                      <a:pt x="0" y="0"/>
                    </a:moveTo>
                    <a:lnTo>
                      <a:pt x="2815831" y="0"/>
                    </a:lnTo>
                    <a:lnTo>
                      <a:pt x="2815831" y="730439"/>
                    </a:lnTo>
                    <a:lnTo>
                      <a:pt x="0" y="7304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2815831" cy="76853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10" id="10"/>
            <p:cNvSpPr/>
            <p:nvPr/>
          </p:nvSpPr>
          <p:spPr>
            <a:xfrm flipH="true" flipV="true">
              <a:off x="658406" y="0"/>
              <a:ext cx="0" cy="3479624"/>
            </a:xfrm>
            <a:prstGeom prst="line">
              <a:avLst/>
            </a:prstGeom>
            <a:ln cap="flat" w="47802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828359" y="4814082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3" y="0"/>
                </a:lnTo>
                <a:lnTo>
                  <a:pt x="722603" y="644923"/>
                </a:lnTo>
                <a:lnTo>
                  <a:pt x="0" y="644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852367" y="2910077"/>
            <a:ext cx="9051191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Rol: Encargado (apoyo interno)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Ofr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 materiales sensoriales.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Mantiene ambiente tranquilo.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Permite autorregulación sin dirigir.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922876">
            <a:off x="10325308" y="2374399"/>
            <a:ext cx="1280335" cy="949776"/>
          </a:xfrm>
          <a:custGeom>
            <a:avLst/>
            <a:gdLst/>
            <a:ahLst/>
            <a:cxnLst/>
            <a:rect r="r" b="b" t="t" l="l"/>
            <a:pathLst>
              <a:path h="949776" w="1280335">
                <a:moveTo>
                  <a:pt x="0" y="0"/>
                </a:moveTo>
                <a:lnTo>
                  <a:pt x="1280335" y="0"/>
                </a:lnTo>
                <a:lnTo>
                  <a:pt x="1280335" y="949776"/>
                </a:lnTo>
                <a:lnTo>
                  <a:pt x="0" y="949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013473" y="2977375"/>
            <a:ext cx="4981570" cy="4626633"/>
          </a:xfrm>
          <a:custGeom>
            <a:avLst/>
            <a:gdLst/>
            <a:ahLst/>
            <a:cxnLst/>
            <a:rect r="r" b="b" t="t" l="l"/>
            <a:pathLst>
              <a:path h="4626633" w="4981570">
                <a:moveTo>
                  <a:pt x="0" y="0"/>
                </a:moveTo>
                <a:lnTo>
                  <a:pt x="4981570" y="0"/>
                </a:lnTo>
                <a:lnTo>
                  <a:pt x="4981570" y="4626633"/>
                </a:lnTo>
                <a:lnTo>
                  <a:pt x="0" y="46266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61853" y="5830480"/>
            <a:ext cx="10969151" cy="1573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209024" indent="-604512" lvl="1">
              <a:lnSpc>
                <a:spcPts val="5655"/>
              </a:lnSpc>
              <a:buAutoNum type="arabicPeriod" startAt="1"/>
            </a:pPr>
            <a:r>
              <a:rPr lang="en-US" sz="5599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 DESCANSO POSTERIOR (≈5 MINUTOS)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687317" y="7719422"/>
            <a:ext cx="7589350" cy="1964796"/>
            <a:chOff x="0" y="0"/>
            <a:chExt cx="10119133" cy="261972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10119133" cy="2619728"/>
              <a:chOff x="0" y="0"/>
              <a:chExt cx="2124199" cy="549931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2124199" cy="549931"/>
              </a:xfrm>
              <a:custGeom>
                <a:avLst/>
                <a:gdLst/>
                <a:ahLst/>
                <a:cxnLst/>
                <a:rect r="r" b="b" t="t" l="l"/>
                <a:pathLst>
                  <a:path h="549931" w="2124199">
                    <a:moveTo>
                      <a:pt x="0" y="0"/>
                    </a:moveTo>
                    <a:lnTo>
                      <a:pt x="2124199" y="0"/>
                    </a:lnTo>
                    <a:lnTo>
                      <a:pt x="2124199" y="549931"/>
                    </a:lnTo>
                    <a:lnTo>
                      <a:pt x="0" y="5499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38100"/>
                <a:ext cx="2124199" cy="5880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20" id="20"/>
            <p:cNvSpPr/>
            <p:nvPr/>
          </p:nvSpPr>
          <p:spPr>
            <a:xfrm flipH="true" flipV="true">
              <a:off x="496687" y="0"/>
              <a:ext cx="0" cy="2619728"/>
            </a:xfrm>
            <a:prstGeom prst="line">
              <a:avLst/>
            </a:prstGeom>
            <a:ln cap="flat" w="47802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3326015" y="8703819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3" y="0"/>
                </a:lnTo>
                <a:lnTo>
                  <a:pt x="722603" y="644923"/>
                </a:lnTo>
                <a:lnTo>
                  <a:pt x="0" y="644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4350023" y="7780212"/>
            <a:ext cx="9051191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Rol: Encargado 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ermite reposo.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Ev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ita reintegro apresurado.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-922876">
            <a:off x="10636499" y="7371999"/>
            <a:ext cx="1280335" cy="949776"/>
          </a:xfrm>
          <a:custGeom>
            <a:avLst/>
            <a:gdLst/>
            <a:ahLst/>
            <a:cxnLst/>
            <a:rect r="r" b="b" t="t" l="l"/>
            <a:pathLst>
              <a:path h="949776" w="1280335">
                <a:moveTo>
                  <a:pt x="0" y="0"/>
                </a:moveTo>
                <a:lnTo>
                  <a:pt x="1280335" y="0"/>
                </a:lnTo>
                <a:lnTo>
                  <a:pt x="1280335" y="949776"/>
                </a:lnTo>
                <a:lnTo>
                  <a:pt x="0" y="949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94999">
            <a:off x="6572234" y="-6644164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9661" y="2929239"/>
            <a:ext cx="10353574" cy="2751705"/>
            <a:chOff x="0" y="0"/>
            <a:chExt cx="13804765" cy="3668940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3804765" cy="3668940"/>
              <a:chOff x="0" y="0"/>
              <a:chExt cx="2897883" cy="77018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897883" cy="770180"/>
              </a:xfrm>
              <a:custGeom>
                <a:avLst/>
                <a:gdLst/>
                <a:ahLst/>
                <a:cxnLst/>
                <a:rect r="r" b="b" t="t" l="l"/>
                <a:pathLst>
                  <a:path h="770180" w="2897883">
                    <a:moveTo>
                      <a:pt x="0" y="0"/>
                    </a:moveTo>
                    <a:lnTo>
                      <a:pt x="2897883" y="0"/>
                    </a:lnTo>
                    <a:lnTo>
                      <a:pt x="2897883" y="770180"/>
                    </a:lnTo>
                    <a:lnTo>
                      <a:pt x="0" y="7701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2897883" cy="80828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9" id="9"/>
            <p:cNvSpPr/>
            <p:nvPr/>
          </p:nvSpPr>
          <p:spPr>
            <a:xfrm flipH="true" flipV="true">
              <a:off x="677592" y="0"/>
              <a:ext cx="0" cy="3668940"/>
            </a:xfrm>
            <a:prstGeom prst="line">
              <a:avLst/>
            </a:prstGeom>
            <a:ln cap="flat" w="47802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828359" y="4467624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3" y="0"/>
                </a:lnTo>
                <a:lnTo>
                  <a:pt x="722603" y="644923"/>
                </a:lnTo>
                <a:lnTo>
                  <a:pt x="0" y="644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852367" y="2980504"/>
            <a:ext cx="9690868" cy="246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Rol: Acompañante externo.</a:t>
            </a: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Informa a la familia.</a:t>
            </a: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Registra en bitácora.</a:t>
            </a: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Describe desencadenantes y estrategias.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922876">
            <a:off x="10325308" y="2454351"/>
            <a:ext cx="1280335" cy="949776"/>
          </a:xfrm>
          <a:custGeom>
            <a:avLst/>
            <a:gdLst/>
            <a:ahLst/>
            <a:cxnLst/>
            <a:rect r="r" b="b" t="t" l="l"/>
            <a:pathLst>
              <a:path h="949776" w="1280335">
                <a:moveTo>
                  <a:pt x="0" y="0"/>
                </a:moveTo>
                <a:lnTo>
                  <a:pt x="1280335" y="0"/>
                </a:lnTo>
                <a:lnTo>
                  <a:pt x="1280335" y="949776"/>
                </a:lnTo>
                <a:lnTo>
                  <a:pt x="0" y="949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61853" y="1000125"/>
            <a:ext cx="18228172" cy="1621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209024" indent="-604512" lvl="1">
              <a:lnSpc>
                <a:spcPts val="5879"/>
              </a:lnSpc>
              <a:buAutoNum type="arabicPeriod" startAt="1"/>
            </a:pPr>
            <a:r>
              <a:rPr lang="en-US" sz="5599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 COMUNICACIÓN Y REGISTRO (MISMA JORNADA)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0" y="6931822"/>
            <a:ext cx="18228172" cy="1621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5599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⚠️ </a:t>
            </a:r>
            <a:r>
              <a:rPr lang="en-US" sz="5599">
                <a:solidFill>
                  <a:srgbClr val="A21E37"/>
                </a:solidFill>
                <a:latin typeface="Mango AC"/>
                <a:ea typeface="Mango AC"/>
                <a:cs typeface="Mango AC"/>
                <a:sym typeface="Mango AC"/>
              </a:rPr>
              <a:t>SI EXISTE RIESGO GRAVE → AVANZAR A ETAPA 3</a:t>
            </a:r>
          </a:p>
        </p:txBody>
      </p:sp>
    </p:spTree>
  </p:cSld>
  <p:clrMapOvr>
    <a:masterClrMapping/>
  </p:clrMapOvr>
  <p:transition spd="fast">
    <p:push dir="l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532856"/>
            <a:ext cx="18288000" cy="6034197"/>
          </a:xfrm>
          <a:custGeom>
            <a:avLst/>
            <a:gdLst/>
            <a:ahLst/>
            <a:cxnLst/>
            <a:rect r="r" b="b" t="t" l="l"/>
            <a:pathLst>
              <a:path h="6034197" w="18288000">
                <a:moveTo>
                  <a:pt x="0" y="0"/>
                </a:moveTo>
                <a:lnTo>
                  <a:pt x="18288000" y="0"/>
                </a:lnTo>
                <a:lnTo>
                  <a:pt x="18288000" y="6034197"/>
                </a:lnTo>
                <a:lnTo>
                  <a:pt x="0" y="6034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566" r="0" b="-4372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80082" y="7951577"/>
            <a:ext cx="1379218" cy="1230952"/>
          </a:xfrm>
          <a:custGeom>
            <a:avLst/>
            <a:gdLst/>
            <a:ahLst/>
            <a:cxnLst/>
            <a:rect r="r" b="b" t="t" l="l"/>
            <a:pathLst>
              <a:path h="1230952" w="1379218">
                <a:moveTo>
                  <a:pt x="0" y="0"/>
                </a:moveTo>
                <a:lnTo>
                  <a:pt x="1379218" y="0"/>
                </a:lnTo>
                <a:lnTo>
                  <a:pt x="1379218" y="1230952"/>
                </a:lnTo>
                <a:lnTo>
                  <a:pt x="0" y="1230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008747">
            <a:off x="12327977" y="1378628"/>
            <a:ext cx="709395" cy="1309286"/>
          </a:xfrm>
          <a:custGeom>
            <a:avLst/>
            <a:gdLst/>
            <a:ahLst/>
            <a:cxnLst/>
            <a:rect r="r" b="b" t="t" l="l"/>
            <a:pathLst>
              <a:path h="1309286" w="709395">
                <a:moveTo>
                  <a:pt x="0" y="0"/>
                </a:moveTo>
                <a:lnTo>
                  <a:pt x="709395" y="0"/>
                </a:lnTo>
                <a:lnTo>
                  <a:pt x="709395" y="1309286"/>
                </a:lnTo>
                <a:lnTo>
                  <a:pt x="0" y="13092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1126" y="2033271"/>
            <a:ext cx="1282361" cy="1144508"/>
          </a:xfrm>
          <a:custGeom>
            <a:avLst/>
            <a:gdLst/>
            <a:ahLst/>
            <a:cxnLst/>
            <a:rect r="r" b="b" t="t" l="l"/>
            <a:pathLst>
              <a:path h="1144508" w="1282361">
                <a:moveTo>
                  <a:pt x="0" y="0"/>
                </a:moveTo>
                <a:lnTo>
                  <a:pt x="1282362" y="0"/>
                </a:lnTo>
                <a:lnTo>
                  <a:pt x="1282362" y="1144508"/>
                </a:lnTo>
                <a:lnTo>
                  <a:pt x="0" y="11445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650643" y="944871"/>
            <a:ext cx="9365237" cy="1367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37"/>
              </a:lnSpc>
              <a:spcBef>
                <a:spcPct val="0"/>
              </a:spcBef>
            </a:pPr>
            <a:r>
              <a:rPr lang="en-US" sz="10421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ETAPAS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66504" y="4606369"/>
            <a:ext cx="17314332" cy="2803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1"/>
              </a:lnSpc>
            </a:pPr>
            <a:r>
              <a:rPr lang="en-US" sz="6722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ETAPA 3: CONTENCIÓN FÍSICA </a:t>
            </a:r>
          </a:p>
          <a:p>
            <a:pPr algn="ctr" marL="0" indent="0" lvl="0">
              <a:lnSpc>
                <a:spcPts val="6991"/>
              </a:lnSpc>
            </a:pPr>
            <a:r>
              <a:rPr lang="en-US" sz="6722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(SOLO EN CASO DE RIESGO EXTREMO O INMINENTE)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2989133">
            <a:off x="5852743" y="71153"/>
            <a:ext cx="709395" cy="1309286"/>
          </a:xfrm>
          <a:custGeom>
            <a:avLst/>
            <a:gdLst/>
            <a:ahLst/>
            <a:cxnLst/>
            <a:rect r="r" b="b" t="t" l="l"/>
            <a:pathLst>
              <a:path h="1309286" w="709395">
                <a:moveTo>
                  <a:pt x="709395" y="0"/>
                </a:moveTo>
                <a:lnTo>
                  <a:pt x="0" y="0"/>
                </a:lnTo>
                <a:lnTo>
                  <a:pt x="0" y="1309286"/>
                </a:lnTo>
                <a:lnTo>
                  <a:pt x="709395" y="1309286"/>
                </a:lnTo>
                <a:lnTo>
                  <a:pt x="7093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94999">
            <a:off x="6572234" y="-6644164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91038" y="1908283"/>
            <a:ext cx="8328505" cy="2608815"/>
            <a:chOff x="0" y="0"/>
            <a:chExt cx="11104673" cy="3478420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1104673" cy="3478420"/>
              <a:chOff x="0" y="0"/>
              <a:chExt cx="3347528" cy="1048577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347528" cy="1048577"/>
              </a:xfrm>
              <a:custGeom>
                <a:avLst/>
                <a:gdLst/>
                <a:ahLst/>
                <a:cxnLst/>
                <a:rect r="r" b="b" t="t" l="l"/>
                <a:pathLst>
                  <a:path h="1048577" w="3347528">
                    <a:moveTo>
                      <a:pt x="0" y="0"/>
                    </a:moveTo>
                    <a:lnTo>
                      <a:pt x="3347528" y="0"/>
                    </a:lnTo>
                    <a:lnTo>
                      <a:pt x="3347528" y="1048577"/>
                    </a:lnTo>
                    <a:lnTo>
                      <a:pt x="0" y="10485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3347528" cy="10866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9" id="9"/>
            <p:cNvSpPr/>
            <p:nvPr/>
          </p:nvSpPr>
          <p:spPr>
            <a:xfrm flipH="true" flipV="true">
              <a:off x="545061" y="0"/>
              <a:ext cx="0" cy="3478420"/>
            </a:xfrm>
            <a:prstGeom prst="line">
              <a:avLst/>
            </a:prstGeom>
            <a:ln cap="flat" w="33287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5061637" y="4790085"/>
            <a:ext cx="6946262" cy="2608815"/>
            <a:chOff x="0" y="0"/>
            <a:chExt cx="9261683" cy="3478420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9261683" cy="3478420"/>
              <a:chOff x="0" y="0"/>
              <a:chExt cx="2791954" cy="1048577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91954" cy="1048577"/>
              </a:xfrm>
              <a:custGeom>
                <a:avLst/>
                <a:gdLst/>
                <a:ahLst/>
                <a:cxnLst/>
                <a:rect r="r" b="b" t="t" l="l"/>
                <a:pathLst>
                  <a:path h="1048577" w="2791954">
                    <a:moveTo>
                      <a:pt x="0" y="0"/>
                    </a:moveTo>
                    <a:lnTo>
                      <a:pt x="2791954" y="0"/>
                    </a:lnTo>
                    <a:lnTo>
                      <a:pt x="2791954" y="1048577"/>
                    </a:lnTo>
                    <a:lnTo>
                      <a:pt x="0" y="10485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38100"/>
                <a:ext cx="2791954" cy="10866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14" id="14"/>
            <p:cNvSpPr/>
            <p:nvPr/>
          </p:nvSpPr>
          <p:spPr>
            <a:xfrm flipH="true" flipV="true">
              <a:off x="454600" y="0"/>
              <a:ext cx="0" cy="3478420"/>
            </a:xfrm>
            <a:prstGeom prst="line">
              <a:avLst/>
            </a:prstGeom>
            <a:ln cap="flat" w="33287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9611392" y="7522726"/>
            <a:ext cx="8252143" cy="2608815"/>
            <a:chOff x="0" y="0"/>
            <a:chExt cx="11002857" cy="3478420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11002857" cy="3478420"/>
              <a:chOff x="0" y="0"/>
              <a:chExt cx="3316835" cy="1048577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3316835" cy="1048577"/>
              </a:xfrm>
              <a:custGeom>
                <a:avLst/>
                <a:gdLst/>
                <a:ahLst/>
                <a:cxnLst/>
                <a:rect r="r" b="b" t="t" l="l"/>
                <a:pathLst>
                  <a:path h="1048577" w="3316835">
                    <a:moveTo>
                      <a:pt x="0" y="0"/>
                    </a:moveTo>
                    <a:lnTo>
                      <a:pt x="3316835" y="0"/>
                    </a:lnTo>
                    <a:lnTo>
                      <a:pt x="3316835" y="1048577"/>
                    </a:lnTo>
                    <a:lnTo>
                      <a:pt x="0" y="10485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38100"/>
                <a:ext cx="3316835" cy="10866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19" id="19"/>
            <p:cNvSpPr/>
            <p:nvPr/>
          </p:nvSpPr>
          <p:spPr>
            <a:xfrm flipH="true" flipV="true">
              <a:off x="540063" y="0"/>
              <a:ext cx="0" cy="3478420"/>
            </a:xfrm>
            <a:prstGeom prst="line">
              <a:avLst/>
            </a:prstGeom>
            <a:ln cap="flat" w="33287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1426661" y="2263162"/>
            <a:ext cx="4663909" cy="4510389"/>
          </a:xfrm>
          <a:custGeom>
            <a:avLst/>
            <a:gdLst/>
            <a:ahLst/>
            <a:cxnLst/>
            <a:rect r="r" b="b" t="t" l="l"/>
            <a:pathLst>
              <a:path h="4510389" w="4663909">
                <a:moveTo>
                  <a:pt x="0" y="0"/>
                </a:moveTo>
                <a:lnTo>
                  <a:pt x="4663909" y="0"/>
                </a:lnTo>
                <a:lnTo>
                  <a:pt x="4663909" y="4510388"/>
                </a:lnTo>
                <a:lnTo>
                  <a:pt x="0" y="4510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321857" y="661782"/>
            <a:ext cx="10419536" cy="74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5599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⚠️ ¿CUÁNDO SE APLICA?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14925" y="2055506"/>
            <a:ext cx="8354228" cy="2233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RIESGO PARA SI MISMO.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Aut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es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ione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Golpearse contra objetos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o superficies.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Fug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 hacia espacios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p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eligroso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431186" y="4850875"/>
            <a:ext cx="6576713" cy="2233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RIESGO PARA TERCEROS.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Golpear, morder o empujar.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Lanzar objetos.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onduct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as agresivas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int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ensa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050416" y="7583516"/>
            <a:ext cx="7813120" cy="2233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DESCONTROL AMBIENTAL.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orrer sin control.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Volc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ar mobiliario.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Crisis m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otor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 o emocional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extr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ema.</a:t>
            </a:r>
          </a:p>
        </p:txBody>
      </p:sp>
    </p:spTree>
  </p:cSld>
  <p:clrMapOvr>
    <a:masterClrMapping/>
  </p:clrMapOvr>
  <p:transition spd="fast">
    <p:fad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94999">
            <a:off x="6572234" y="-6644164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91038" y="1908283"/>
            <a:ext cx="8328505" cy="2608815"/>
            <a:chOff x="0" y="0"/>
            <a:chExt cx="11104673" cy="3478420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1104673" cy="3478420"/>
              <a:chOff x="0" y="0"/>
              <a:chExt cx="3347528" cy="1048577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347528" cy="1048577"/>
              </a:xfrm>
              <a:custGeom>
                <a:avLst/>
                <a:gdLst/>
                <a:ahLst/>
                <a:cxnLst/>
                <a:rect r="r" b="b" t="t" l="l"/>
                <a:pathLst>
                  <a:path h="1048577" w="3347528">
                    <a:moveTo>
                      <a:pt x="0" y="0"/>
                    </a:moveTo>
                    <a:lnTo>
                      <a:pt x="3347528" y="0"/>
                    </a:lnTo>
                    <a:lnTo>
                      <a:pt x="3347528" y="1048577"/>
                    </a:lnTo>
                    <a:lnTo>
                      <a:pt x="0" y="10485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3347528" cy="10866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9" id="9"/>
            <p:cNvSpPr/>
            <p:nvPr/>
          </p:nvSpPr>
          <p:spPr>
            <a:xfrm flipH="true" flipV="true">
              <a:off x="545061" y="0"/>
              <a:ext cx="0" cy="3478420"/>
            </a:xfrm>
            <a:prstGeom prst="line">
              <a:avLst/>
            </a:prstGeom>
            <a:ln cap="flat" w="33287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4555290" y="4790085"/>
            <a:ext cx="7852368" cy="2608815"/>
            <a:chOff x="0" y="0"/>
            <a:chExt cx="10469825" cy="3478420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10469825" cy="3478420"/>
              <a:chOff x="0" y="0"/>
              <a:chExt cx="3156151" cy="1048577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3156151" cy="1048577"/>
              </a:xfrm>
              <a:custGeom>
                <a:avLst/>
                <a:gdLst/>
                <a:ahLst/>
                <a:cxnLst/>
                <a:rect r="r" b="b" t="t" l="l"/>
                <a:pathLst>
                  <a:path h="1048577" w="3156151">
                    <a:moveTo>
                      <a:pt x="0" y="0"/>
                    </a:moveTo>
                    <a:lnTo>
                      <a:pt x="3156151" y="0"/>
                    </a:lnTo>
                    <a:lnTo>
                      <a:pt x="3156151" y="1048577"/>
                    </a:lnTo>
                    <a:lnTo>
                      <a:pt x="0" y="10485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38100"/>
                <a:ext cx="3156151" cy="10866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14" id="14"/>
            <p:cNvSpPr/>
            <p:nvPr/>
          </p:nvSpPr>
          <p:spPr>
            <a:xfrm flipH="true" flipV="true">
              <a:off x="513900" y="0"/>
              <a:ext cx="0" cy="3478420"/>
            </a:xfrm>
            <a:prstGeom prst="line">
              <a:avLst/>
            </a:prstGeom>
            <a:ln cap="flat" w="33287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10284442" y="7617976"/>
            <a:ext cx="7399323" cy="2608815"/>
            <a:chOff x="0" y="0"/>
            <a:chExt cx="9865764" cy="3478420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9865764" cy="3478420"/>
              <a:chOff x="0" y="0"/>
              <a:chExt cx="2974056" cy="1048577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2974056" cy="1048577"/>
              </a:xfrm>
              <a:custGeom>
                <a:avLst/>
                <a:gdLst/>
                <a:ahLst/>
                <a:cxnLst/>
                <a:rect r="r" b="b" t="t" l="l"/>
                <a:pathLst>
                  <a:path h="1048577" w="2974056">
                    <a:moveTo>
                      <a:pt x="0" y="0"/>
                    </a:moveTo>
                    <a:lnTo>
                      <a:pt x="2974056" y="0"/>
                    </a:lnTo>
                    <a:lnTo>
                      <a:pt x="2974056" y="1048577"/>
                    </a:lnTo>
                    <a:lnTo>
                      <a:pt x="0" y="10485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38100"/>
                <a:ext cx="2974056" cy="10866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19" id="19"/>
            <p:cNvSpPr/>
            <p:nvPr/>
          </p:nvSpPr>
          <p:spPr>
            <a:xfrm flipH="true" flipV="true">
              <a:off x="484250" y="0"/>
              <a:ext cx="0" cy="3478420"/>
            </a:xfrm>
            <a:prstGeom prst="line">
              <a:avLst/>
            </a:prstGeom>
            <a:ln cap="flat" w="33287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2567563" y="2122181"/>
            <a:ext cx="4215263" cy="3772660"/>
          </a:xfrm>
          <a:custGeom>
            <a:avLst/>
            <a:gdLst/>
            <a:ahLst/>
            <a:cxnLst/>
            <a:rect r="r" b="b" t="t" l="l"/>
            <a:pathLst>
              <a:path h="3772660" w="4215263">
                <a:moveTo>
                  <a:pt x="0" y="0"/>
                </a:moveTo>
                <a:lnTo>
                  <a:pt x="4215263" y="0"/>
                </a:lnTo>
                <a:lnTo>
                  <a:pt x="4215263" y="3772660"/>
                </a:lnTo>
                <a:lnTo>
                  <a:pt x="0" y="377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321857" y="661782"/>
            <a:ext cx="10419536" cy="74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5599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ROLES CLAVE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14925" y="2055506"/>
            <a:ext cx="8354228" cy="2233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PROFESIONAL CAPACITADO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Eva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lúa la nec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es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idad de contención.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Ej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ecuta la técnica de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forma segura.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Resguard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 la dignidad del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estudiante.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792039" y="4944508"/>
            <a:ext cx="7775524" cy="2233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ADULTO DE REFERENCIA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Ac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ompaña emocionalmente.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Mantiene comunicación calmada.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avore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ce l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 sensac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ión d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 seguridad.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474880" y="7772398"/>
            <a:ext cx="7813120" cy="2233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EQUIPO EDUCATIVO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As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egura un entorn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protegid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Retir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 objetos peligrosos.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Evita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sobreesti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mulación.</a:t>
            </a:r>
          </a:p>
        </p:txBody>
      </p:sp>
    </p:spTree>
  </p:cSld>
  <p:clrMapOvr>
    <a:masterClrMapping/>
  </p:clrMapOvr>
  <p:transition spd="fast">
    <p:push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5464659">
            <a:off x="7432870" y="6857509"/>
            <a:ext cx="706616" cy="1756977"/>
          </a:xfrm>
          <a:custGeom>
            <a:avLst/>
            <a:gdLst/>
            <a:ahLst/>
            <a:cxnLst/>
            <a:rect r="r" b="b" t="t" l="l"/>
            <a:pathLst>
              <a:path h="1756977" w="706616">
                <a:moveTo>
                  <a:pt x="706616" y="1756977"/>
                </a:moveTo>
                <a:lnTo>
                  <a:pt x="0" y="1756977"/>
                </a:lnTo>
                <a:lnTo>
                  <a:pt x="0" y="0"/>
                </a:lnTo>
                <a:lnTo>
                  <a:pt x="706616" y="0"/>
                </a:lnTo>
                <a:lnTo>
                  <a:pt x="706616" y="175697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144000" y="2057400"/>
            <a:ext cx="7828290" cy="3452043"/>
            <a:chOff x="0" y="0"/>
            <a:chExt cx="10437720" cy="4602724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10437720" cy="4602724"/>
              <a:chOff x="0" y="0"/>
              <a:chExt cx="2061772" cy="90918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061772" cy="909180"/>
              </a:xfrm>
              <a:custGeom>
                <a:avLst/>
                <a:gdLst/>
                <a:ahLst/>
                <a:cxnLst/>
                <a:rect r="r" b="b" t="t" l="l"/>
                <a:pathLst>
                  <a:path h="909180" w="2061772">
                    <a:moveTo>
                      <a:pt x="0" y="0"/>
                    </a:moveTo>
                    <a:lnTo>
                      <a:pt x="2061772" y="0"/>
                    </a:lnTo>
                    <a:lnTo>
                      <a:pt x="2061772" y="909180"/>
                    </a:lnTo>
                    <a:lnTo>
                      <a:pt x="0" y="9091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38100"/>
                <a:ext cx="2061772" cy="94728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8" id="8"/>
            <p:cNvSpPr/>
            <p:nvPr/>
          </p:nvSpPr>
          <p:spPr>
            <a:xfrm flipH="true" flipV="true">
              <a:off x="512324" y="0"/>
              <a:ext cx="0" cy="4602724"/>
            </a:xfrm>
            <a:prstGeom prst="line">
              <a:avLst/>
            </a:prstGeom>
            <a:ln cap="flat" w="50800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8357452">
            <a:off x="5151004" y="7364919"/>
            <a:ext cx="20085070" cy="5498288"/>
          </a:xfrm>
          <a:custGeom>
            <a:avLst/>
            <a:gdLst/>
            <a:ahLst/>
            <a:cxnLst/>
            <a:rect r="r" b="b" t="t" l="l"/>
            <a:pathLst>
              <a:path h="5498288" w="20085070">
                <a:moveTo>
                  <a:pt x="0" y="0"/>
                </a:moveTo>
                <a:lnTo>
                  <a:pt x="20085070" y="0"/>
                </a:lnTo>
                <a:lnTo>
                  <a:pt x="20085070" y="5498288"/>
                </a:lnTo>
                <a:lnTo>
                  <a:pt x="0" y="54982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9144000" y="5803058"/>
            <a:ext cx="7828290" cy="2302706"/>
            <a:chOff x="0" y="0"/>
            <a:chExt cx="10437720" cy="3070275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10437720" cy="3070275"/>
              <a:chOff x="0" y="0"/>
              <a:chExt cx="2191076" cy="644509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191076" cy="644509"/>
              </a:xfrm>
              <a:custGeom>
                <a:avLst/>
                <a:gdLst/>
                <a:ahLst/>
                <a:cxnLst/>
                <a:rect r="r" b="b" t="t" l="l"/>
                <a:pathLst>
                  <a:path h="644509" w="2191076">
                    <a:moveTo>
                      <a:pt x="0" y="0"/>
                    </a:moveTo>
                    <a:lnTo>
                      <a:pt x="2191076" y="0"/>
                    </a:lnTo>
                    <a:lnTo>
                      <a:pt x="2191076" y="644509"/>
                    </a:lnTo>
                    <a:lnTo>
                      <a:pt x="0" y="64450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38100"/>
                <a:ext cx="2191076" cy="68260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14" id="14"/>
            <p:cNvSpPr/>
            <p:nvPr/>
          </p:nvSpPr>
          <p:spPr>
            <a:xfrm flipH="true" flipV="true">
              <a:off x="512324" y="0"/>
              <a:ext cx="0" cy="3070275"/>
            </a:xfrm>
            <a:prstGeom prst="line">
              <a:avLst/>
            </a:prstGeom>
            <a:ln cap="flat" w="47802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9727026" y="2297204"/>
            <a:ext cx="6983359" cy="2960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Este protocol</a:t>
            </a:r>
            <a:r>
              <a:rPr lang="en-US" sz="33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 busca </a:t>
            </a:r>
            <a:r>
              <a:rPr lang="en-US" b="true" sz="33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resguardar la integridad física y emocional </a:t>
            </a:r>
            <a:r>
              <a:rPr lang="en-US" sz="33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de los estudiantes en situaciones de desregulación emocional y/o conductual, especialmente en estudiantes en la Condición del Espectro Autista. 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-2274628">
            <a:off x="-8702947" y="-1830270"/>
            <a:ext cx="20085070" cy="5498288"/>
          </a:xfrm>
          <a:custGeom>
            <a:avLst/>
            <a:gdLst/>
            <a:ahLst/>
            <a:cxnLst/>
            <a:rect r="r" b="b" t="t" l="l"/>
            <a:pathLst>
              <a:path h="5498288" w="20085070">
                <a:moveTo>
                  <a:pt x="0" y="0"/>
                </a:moveTo>
                <a:lnTo>
                  <a:pt x="20085070" y="0"/>
                </a:lnTo>
                <a:lnTo>
                  <a:pt x="20085070" y="5498288"/>
                </a:lnTo>
                <a:lnTo>
                  <a:pt x="0" y="54982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922876">
            <a:off x="16477701" y="1303470"/>
            <a:ext cx="1280335" cy="949776"/>
          </a:xfrm>
          <a:custGeom>
            <a:avLst/>
            <a:gdLst/>
            <a:ahLst/>
            <a:cxnLst/>
            <a:rect r="r" b="b" t="t" l="l"/>
            <a:pathLst>
              <a:path h="949776" w="1280335">
                <a:moveTo>
                  <a:pt x="0" y="0"/>
                </a:moveTo>
                <a:lnTo>
                  <a:pt x="1280335" y="0"/>
                </a:lnTo>
                <a:lnTo>
                  <a:pt x="1280335" y="949776"/>
                </a:lnTo>
                <a:lnTo>
                  <a:pt x="0" y="949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1028700" y="6777634"/>
            <a:ext cx="1815662" cy="1916726"/>
          </a:xfrm>
          <a:custGeom>
            <a:avLst/>
            <a:gdLst/>
            <a:ahLst/>
            <a:cxnLst/>
            <a:rect r="r" b="b" t="t" l="l"/>
            <a:pathLst>
              <a:path h="1916726" w="1815662">
                <a:moveTo>
                  <a:pt x="1815662" y="0"/>
                </a:moveTo>
                <a:lnTo>
                  <a:pt x="0" y="0"/>
                </a:lnTo>
                <a:lnTo>
                  <a:pt x="0" y="1916726"/>
                </a:lnTo>
                <a:lnTo>
                  <a:pt x="1815662" y="1916726"/>
                </a:lnTo>
                <a:lnTo>
                  <a:pt x="18156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9727026" y="6070088"/>
            <a:ext cx="7245264" cy="178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arantiza la seguridad y bienestar del estudiante y su entorno, mediante una 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intervención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oportuna,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respetuosa y p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rogres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8700" y="2436703"/>
            <a:ext cx="7850244" cy="5299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03"/>
              </a:lnSpc>
            </a:pPr>
            <a:r>
              <a:rPr lang="en-US" sz="6952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PROTOCOLO DE CONTENCIÓN EMOCIONAL Y CONDUCTUAL</a:t>
            </a:r>
          </a:p>
          <a:p>
            <a:pPr algn="ctr">
              <a:lnSpc>
                <a:spcPts val="8203"/>
              </a:lnSpc>
            </a:pPr>
            <a:r>
              <a:rPr lang="en-US" sz="6952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(DEC)  </a:t>
            </a:r>
          </a:p>
        </p:txBody>
      </p: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94999">
            <a:off x="6572234" y="-6644164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625883" y="2183127"/>
            <a:ext cx="7075925" cy="3772660"/>
            <a:chOff x="0" y="0"/>
            <a:chExt cx="9434567" cy="5030214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9434567" cy="5030214"/>
              <a:chOff x="0" y="0"/>
              <a:chExt cx="2844071" cy="1516369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844071" cy="1516369"/>
              </a:xfrm>
              <a:custGeom>
                <a:avLst/>
                <a:gdLst/>
                <a:ahLst/>
                <a:cxnLst/>
                <a:rect r="r" b="b" t="t" l="l"/>
                <a:pathLst>
                  <a:path h="1516369" w="2844071">
                    <a:moveTo>
                      <a:pt x="0" y="0"/>
                    </a:moveTo>
                    <a:lnTo>
                      <a:pt x="2844071" y="0"/>
                    </a:lnTo>
                    <a:lnTo>
                      <a:pt x="2844071" y="1516369"/>
                    </a:lnTo>
                    <a:lnTo>
                      <a:pt x="0" y="151636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2844071" cy="155446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9" id="9"/>
            <p:cNvSpPr/>
            <p:nvPr/>
          </p:nvSpPr>
          <p:spPr>
            <a:xfrm flipH="true" flipV="true">
              <a:off x="463085" y="0"/>
              <a:ext cx="0" cy="5030214"/>
            </a:xfrm>
            <a:prstGeom prst="line">
              <a:avLst/>
            </a:prstGeom>
            <a:ln cap="flat" w="33287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9892171" y="2183127"/>
            <a:ext cx="7367129" cy="4305673"/>
            <a:chOff x="0" y="0"/>
            <a:chExt cx="9822839" cy="5740898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9822839" cy="5740898"/>
              <a:chOff x="0" y="0"/>
              <a:chExt cx="2961116" cy="1730606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961116" cy="1730606"/>
              </a:xfrm>
              <a:custGeom>
                <a:avLst/>
                <a:gdLst/>
                <a:ahLst/>
                <a:cxnLst/>
                <a:rect r="r" b="b" t="t" l="l"/>
                <a:pathLst>
                  <a:path h="1730606" w="2961116">
                    <a:moveTo>
                      <a:pt x="0" y="0"/>
                    </a:moveTo>
                    <a:lnTo>
                      <a:pt x="2961116" y="0"/>
                    </a:lnTo>
                    <a:lnTo>
                      <a:pt x="2961116" y="1730606"/>
                    </a:lnTo>
                    <a:lnTo>
                      <a:pt x="0" y="17306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38100"/>
                <a:ext cx="2961116" cy="176870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14" id="14"/>
            <p:cNvSpPr/>
            <p:nvPr/>
          </p:nvSpPr>
          <p:spPr>
            <a:xfrm flipH="true" flipV="true">
              <a:off x="482143" y="0"/>
              <a:ext cx="0" cy="5740898"/>
            </a:xfrm>
            <a:prstGeom prst="line">
              <a:avLst/>
            </a:prstGeom>
            <a:ln cap="flat" w="33287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6073148" y="4790085"/>
            <a:ext cx="3819023" cy="5481918"/>
          </a:xfrm>
          <a:custGeom>
            <a:avLst/>
            <a:gdLst/>
            <a:ahLst/>
            <a:cxnLst/>
            <a:rect r="r" b="b" t="t" l="l"/>
            <a:pathLst>
              <a:path h="5481918" w="3819023">
                <a:moveTo>
                  <a:pt x="0" y="0"/>
                </a:moveTo>
                <a:lnTo>
                  <a:pt x="3819023" y="0"/>
                </a:lnTo>
                <a:lnTo>
                  <a:pt x="3819023" y="5481919"/>
                </a:lnTo>
                <a:lnTo>
                  <a:pt x="0" y="548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156200" y="1133475"/>
            <a:ext cx="10419536" cy="74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5599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🤝 TÉCNICAS PERMITIDAS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78944" y="2357000"/>
            <a:ext cx="6169804" cy="3357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</a:t>
            </a: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</a:t>
            </a: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ción</a:t>
            </a: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de</a:t>
            </a: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mecedor</a:t>
            </a: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a: 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Consiste en sujetar al estudiante desde atrás, rodeándolo con los brazos, evitando movimientos bruscos. El objetivo es disminuir la agitación.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476532" y="2357000"/>
            <a:ext cx="6622864" cy="3919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Abrazo profundo: 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Técnica en la que el adulto sostiene firmemente, pero sin dolor al estudiante, aplicando presión contenida y estable que transmite seguridad. Se utiliza solo cuando el estudiante da señales de aceptarla. 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0105376" y="7322311"/>
            <a:ext cx="6814954" cy="2395610"/>
            <a:chOff x="0" y="0"/>
            <a:chExt cx="9086606" cy="3194147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9086606" cy="3194147"/>
              <a:chOff x="0" y="0"/>
              <a:chExt cx="2739177" cy="962882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2739177" cy="962883"/>
              </a:xfrm>
              <a:custGeom>
                <a:avLst/>
                <a:gdLst/>
                <a:ahLst/>
                <a:cxnLst/>
                <a:rect r="r" b="b" t="t" l="l"/>
                <a:pathLst>
                  <a:path h="962883" w="2739177">
                    <a:moveTo>
                      <a:pt x="0" y="0"/>
                    </a:moveTo>
                    <a:lnTo>
                      <a:pt x="2739177" y="0"/>
                    </a:lnTo>
                    <a:lnTo>
                      <a:pt x="2739177" y="962883"/>
                    </a:lnTo>
                    <a:lnTo>
                      <a:pt x="0" y="9628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2739177" cy="100098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23" id="23"/>
            <p:cNvSpPr/>
            <p:nvPr/>
          </p:nvSpPr>
          <p:spPr>
            <a:xfrm flipH="true" flipV="true">
              <a:off x="446006" y="0"/>
              <a:ext cx="0" cy="3194147"/>
            </a:xfrm>
            <a:prstGeom prst="line">
              <a:avLst/>
            </a:prstGeom>
            <a:ln cap="flat" w="33287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TextBox 24" id="24"/>
          <p:cNvSpPr txBox="true"/>
          <p:nvPr/>
        </p:nvSpPr>
        <p:spPr>
          <a:xfrm rot="0">
            <a:off x="10295814" y="7476734"/>
            <a:ext cx="7813120" cy="2795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 ⏱️ DURACIÓN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Máximo 3 a 5 minutos.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Solo el tiempo necesario para eliminar el riesgo.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  <p:transition spd="fast">
    <p:push dir="l"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94999">
            <a:off x="6572234" y="-6644164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31134" y="1901083"/>
            <a:ext cx="11286726" cy="2608815"/>
            <a:chOff x="0" y="0"/>
            <a:chExt cx="15048968" cy="3478420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5048968" cy="3478420"/>
              <a:chOff x="0" y="0"/>
              <a:chExt cx="4536544" cy="1048577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536544" cy="1048577"/>
              </a:xfrm>
              <a:custGeom>
                <a:avLst/>
                <a:gdLst/>
                <a:ahLst/>
                <a:cxnLst/>
                <a:rect r="r" b="b" t="t" l="l"/>
                <a:pathLst>
                  <a:path h="1048577" w="4536544">
                    <a:moveTo>
                      <a:pt x="0" y="0"/>
                    </a:moveTo>
                    <a:lnTo>
                      <a:pt x="4536544" y="0"/>
                    </a:lnTo>
                    <a:lnTo>
                      <a:pt x="4536544" y="1048577"/>
                    </a:lnTo>
                    <a:lnTo>
                      <a:pt x="0" y="10485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4536544" cy="10866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9" id="9"/>
            <p:cNvSpPr/>
            <p:nvPr/>
          </p:nvSpPr>
          <p:spPr>
            <a:xfrm flipH="true" flipV="true">
              <a:off x="738662" y="0"/>
              <a:ext cx="0" cy="3478420"/>
            </a:xfrm>
            <a:prstGeom prst="line">
              <a:avLst/>
            </a:prstGeom>
            <a:ln cap="flat" w="33287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1803357" y="1666926"/>
            <a:ext cx="5455943" cy="3077129"/>
          </a:xfrm>
          <a:custGeom>
            <a:avLst/>
            <a:gdLst/>
            <a:ahLst/>
            <a:cxnLst/>
            <a:rect r="r" b="b" t="t" l="l"/>
            <a:pathLst>
              <a:path h="3077129" w="5455943">
                <a:moveTo>
                  <a:pt x="0" y="0"/>
                </a:moveTo>
                <a:lnTo>
                  <a:pt x="5455943" y="0"/>
                </a:lnTo>
                <a:lnTo>
                  <a:pt x="5455943" y="3077129"/>
                </a:lnTo>
                <a:lnTo>
                  <a:pt x="0" y="3077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44317" y="6051078"/>
            <a:ext cx="8728265" cy="2608815"/>
            <a:chOff x="0" y="0"/>
            <a:chExt cx="11637686" cy="347842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1637686" cy="3478420"/>
              <a:chOff x="0" y="0"/>
              <a:chExt cx="3508206" cy="10485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3508206" cy="1048577"/>
              </a:xfrm>
              <a:custGeom>
                <a:avLst/>
                <a:gdLst/>
                <a:ahLst/>
                <a:cxnLst/>
                <a:rect r="r" b="b" t="t" l="l"/>
                <a:pathLst>
                  <a:path h="1048577" w="3508206">
                    <a:moveTo>
                      <a:pt x="0" y="0"/>
                    </a:moveTo>
                    <a:lnTo>
                      <a:pt x="3508206" y="0"/>
                    </a:lnTo>
                    <a:lnTo>
                      <a:pt x="3508206" y="1048577"/>
                    </a:lnTo>
                    <a:lnTo>
                      <a:pt x="0" y="10485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3508206" cy="10866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15" id="15"/>
            <p:cNvSpPr/>
            <p:nvPr/>
          </p:nvSpPr>
          <p:spPr>
            <a:xfrm flipH="true" flipV="true">
              <a:off x="571223" y="0"/>
              <a:ext cx="0" cy="3478420"/>
            </a:xfrm>
            <a:prstGeom prst="line">
              <a:avLst/>
            </a:prstGeom>
            <a:ln cap="flat" w="33287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4920801" y="5680943"/>
            <a:ext cx="3643319" cy="4748402"/>
          </a:xfrm>
          <a:custGeom>
            <a:avLst/>
            <a:gdLst/>
            <a:ahLst/>
            <a:cxnLst/>
            <a:rect r="r" b="b" t="t" l="l"/>
            <a:pathLst>
              <a:path h="4748402" w="3643319">
                <a:moveTo>
                  <a:pt x="0" y="0"/>
                </a:moveTo>
                <a:lnTo>
                  <a:pt x="3643319" y="0"/>
                </a:lnTo>
                <a:lnTo>
                  <a:pt x="3643319" y="4748402"/>
                </a:lnTo>
                <a:lnTo>
                  <a:pt x="0" y="47484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14925" y="2055506"/>
            <a:ext cx="12698281" cy="2233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📍 LUGAR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Espacio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seguro (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ala de contención o l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ugar apartado).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Sin objet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os peligrosos.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Ambiente tr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anquilo y con baja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estimulación.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128108" y="6205501"/>
            <a:ext cx="8753987" cy="2233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🛑 SEÑALES DE FINALIZACIÓN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Di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sminución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de 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la agitación.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Reducción del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riesgo.</a:t>
            </a:r>
          </a:p>
          <a:p>
            <a:pPr algn="l" marL="690882" indent="-345441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echaz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 del estudiante 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 la contención.</a:t>
            </a:r>
          </a:p>
        </p:txBody>
      </p:sp>
    </p:spTree>
  </p:cSld>
  <p:clrMapOvr>
    <a:masterClrMapping/>
  </p:clrMapOvr>
  <p:transition spd="fast">
    <p:push dir="l"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89661" y="1133475"/>
            <a:ext cx="18160028" cy="74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5599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ESTRATEGIAS POSTERIORES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94999">
            <a:off x="6572234" y="-6644164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189661" y="2502829"/>
            <a:ext cx="10060417" cy="2640671"/>
            <a:chOff x="0" y="0"/>
            <a:chExt cx="13413889" cy="3520895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13413889" cy="3520895"/>
              <a:chOff x="0" y="0"/>
              <a:chExt cx="2815831" cy="739103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815831" cy="739103"/>
              </a:xfrm>
              <a:custGeom>
                <a:avLst/>
                <a:gdLst/>
                <a:ahLst/>
                <a:cxnLst/>
                <a:rect r="r" b="b" t="t" l="l"/>
                <a:pathLst>
                  <a:path h="739103" w="2815831">
                    <a:moveTo>
                      <a:pt x="0" y="0"/>
                    </a:moveTo>
                    <a:lnTo>
                      <a:pt x="2815831" y="0"/>
                    </a:lnTo>
                    <a:lnTo>
                      <a:pt x="2815831" y="739103"/>
                    </a:lnTo>
                    <a:lnTo>
                      <a:pt x="0" y="73910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2815831" cy="77720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10" id="10"/>
            <p:cNvSpPr/>
            <p:nvPr/>
          </p:nvSpPr>
          <p:spPr>
            <a:xfrm flipH="true" flipV="true">
              <a:off x="658406" y="0"/>
              <a:ext cx="0" cy="3520895"/>
            </a:xfrm>
            <a:prstGeom prst="line">
              <a:avLst/>
            </a:prstGeom>
            <a:ln cap="flat" w="47802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828359" y="4467624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3" y="0"/>
                </a:lnTo>
                <a:lnTo>
                  <a:pt x="722603" y="644923"/>
                </a:lnTo>
                <a:lnTo>
                  <a:pt x="0" y="644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852367" y="2563618"/>
            <a:ext cx="9051191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Ti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empo de descanso (5–10 minutos).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Acompañamie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nto emocional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sin jui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cios.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Uso de apoyos sensoriales.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Reintegración gradual a clases.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922876">
            <a:off x="10325308" y="2027941"/>
            <a:ext cx="1280335" cy="949776"/>
          </a:xfrm>
          <a:custGeom>
            <a:avLst/>
            <a:gdLst/>
            <a:ahLst/>
            <a:cxnLst/>
            <a:rect r="r" b="b" t="t" l="l"/>
            <a:pathLst>
              <a:path h="949776" w="1280335">
                <a:moveTo>
                  <a:pt x="0" y="0"/>
                </a:moveTo>
                <a:lnTo>
                  <a:pt x="1280335" y="0"/>
                </a:lnTo>
                <a:lnTo>
                  <a:pt x="1280335" y="949776"/>
                </a:lnTo>
                <a:lnTo>
                  <a:pt x="0" y="949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760983" y="3160136"/>
            <a:ext cx="5144766" cy="4855373"/>
          </a:xfrm>
          <a:custGeom>
            <a:avLst/>
            <a:gdLst/>
            <a:ahLst/>
            <a:cxnLst/>
            <a:rect r="r" b="b" t="t" l="l"/>
            <a:pathLst>
              <a:path h="4855373" w="5144766">
                <a:moveTo>
                  <a:pt x="0" y="0"/>
                </a:moveTo>
                <a:lnTo>
                  <a:pt x="5144765" y="0"/>
                </a:lnTo>
                <a:lnTo>
                  <a:pt x="5144765" y="4855373"/>
                </a:lnTo>
                <a:lnTo>
                  <a:pt x="0" y="4855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48497" y="1227752"/>
            <a:ext cx="10991007" cy="74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5599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DISPOSICIONES GENERALES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94999">
            <a:off x="6572234" y="-6644164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648497" y="2818689"/>
            <a:ext cx="10060417" cy="4053155"/>
            <a:chOff x="0" y="0"/>
            <a:chExt cx="13413889" cy="5404207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13413889" cy="5404207"/>
              <a:chOff x="0" y="0"/>
              <a:chExt cx="2815831" cy="1134446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815831" cy="1134446"/>
              </a:xfrm>
              <a:custGeom>
                <a:avLst/>
                <a:gdLst/>
                <a:ahLst/>
                <a:cxnLst/>
                <a:rect r="r" b="b" t="t" l="l"/>
                <a:pathLst>
                  <a:path h="1134446" w="2815831">
                    <a:moveTo>
                      <a:pt x="0" y="0"/>
                    </a:moveTo>
                    <a:lnTo>
                      <a:pt x="2815831" y="0"/>
                    </a:lnTo>
                    <a:lnTo>
                      <a:pt x="2815831" y="1134446"/>
                    </a:lnTo>
                    <a:lnTo>
                      <a:pt x="0" y="113444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2815831" cy="117254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10" id="10"/>
            <p:cNvSpPr/>
            <p:nvPr/>
          </p:nvSpPr>
          <p:spPr>
            <a:xfrm flipH="true" flipV="true">
              <a:off x="658406" y="0"/>
              <a:ext cx="0" cy="5404207"/>
            </a:xfrm>
            <a:prstGeom prst="line">
              <a:avLst/>
            </a:prstGeom>
            <a:ln cap="flat" w="47802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3287195" y="4145163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3" y="0"/>
                </a:lnTo>
                <a:lnTo>
                  <a:pt x="722603" y="644922"/>
                </a:lnTo>
                <a:lnTo>
                  <a:pt x="0" y="644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311203" y="2879479"/>
            <a:ext cx="9051191" cy="3580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Uso solo co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mo último recurso.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Requiere autoriza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ción previa de la familia.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Debe es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tar en un protocolo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indiv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idual del estudiante.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Registrar el episodio en bitácora.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Informar a la familia el mismo día.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922876">
            <a:off x="12784143" y="2343801"/>
            <a:ext cx="1280335" cy="949776"/>
          </a:xfrm>
          <a:custGeom>
            <a:avLst/>
            <a:gdLst/>
            <a:ahLst/>
            <a:cxnLst/>
            <a:rect r="r" b="b" t="t" l="l"/>
            <a:pathLst>
              <a:path h="949776" w="1280335">
                <a:moveTo>
                  <a:pt x="0" y="0"/>
                </a:moveTo>
                <a:lnTo>
                  <a:pt x="1280336" y="0"/>
                </a:lnTo>
                <a:lnTo>
                  <a:pt x="1280336" y="949776"/>
                </a:lnTo>
                <a:lnTo>
                  <a:pt x="0" y="949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1857295" y="4961301"/>
            <a:ext cx="4620429" cy="4296999"/>
          </a:xfrm>
          <a:prstGeom prst="rect">
            <a:avLst/>
          </a:prstGeom>
        </p:spPr>
      </p:pic>
    </p:spTree>
  </p:cSld>
  <p:clrMapOvr>
    <a:masterClrMapping/>
  </p:clrMapOvr>
  <p:transition spd="fast">
    <p:push dir="l"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36873">
            <a:off x="-2530308" y="106519"/>
            <a:ext cx="21501755" cy="10073963"/>
          </a:xfrm>
          <a:custGeom>
            <a:avLst/>
            <a:gdLst/>
            <a:ahLst/>
            <a:cxnLst/>
            <a:rect r="r" b="b" t="t" l="l"/>
            <a:pathLst>
              <a:path h="10073963" w="21501755">
                <a:moveTo>
                  <a:pt x="0" y="0"/>
                </a:moveTo>
                <a:lnTo>
                  <a:pt x="21501755" y="0"/>
                </a:lnTo>
                <a:lnTo>
                  <a:pt x="21501755" y="10073962"/>
                </a:lnTo>
                <a:lnTo>
                  <a:pt x="0" y="10073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032" r="0" b="-1220"/>
            </a:stretch>
          </a:blipFill>
        </p:spPr>
      </p:sp>
      <p:sp>
        <p:nvSpPr>
          <p:cNvPr name="TextBox 4" id="4"/>
          <p:cNvSpPr txBox="true"/>
          <p:nvPr/>
        </p:nvSpPr>
        <p:spPr>
          <a:xfrm rot="125578">
            <a:off x="4032433" y="2941577"/>
            <a:ext cx="9740777" cy="2024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289"/>
              </a:lnSpc>
            </a:pPr>
            <a:r>
              <a:rPr lang="en-US" sz="12318" strike="noStrike" u="none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 GRACIAS</a:t>
            </a:r>
          </a:p>
        </p:txBody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7242226" y="4651634"/>
            <a:ext cx="3315624" cy="3315624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4555413" y="2570124"/>
            <a:ext cx="1917870" cy="1917870"/>
          </a:xfrm>
          <a:custGeom>
            <a:avLst/>
            <a:gdLst/>
            <a:ahLst/>
            <a:cxnLst/>
            <a:rect r="r" b="b" t="t" l="l"/>
            <a:pathLst>
              <a:path h="1917870" w="1917870">
                <a:moveTo>
                  <a:pt x="0" y="0"/>
                </a:moveTo>
                <a:lnTo>
                  <a:pt x="1917869" y="0"/>
                </a:lnTo>
                <a:lnTo>
                  <a:pt x="1917869" y="1917869"/>
                </a:lnTo>
                <a:lnTo>
                  <a:pt x="0" y="19178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371286" y="9258300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2" y="0"/>
                </a:lnTo>
                <a:lnTo>
                  <a:pt x="722602" y="644923"/>
                </a:lnTo>
                <a:lnTo>
                  <a:pt x="0" y="6449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75205" y="2141048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2" y="0"/>
                </a:lnTo>
                <a:lnTo>
                  <a:pt x="722602" y="644923"/>
                </a:lnTo>
                <a:lnTo>
                  <a:pt x="0" y="6449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153046" y="1602740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3" y="0"/>
                </a:lnTo>
                <a:lnTo>
                  <a:pt x="722603" y="644922"/>
                </a:lnTo>
                <a:lnTo>
                  <a:pt x="0" y="6449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985509">
            <a:off x="11648610" y="8049119"/>
            <a:ext cx="789236" cy="1456644"/>
          </a:xfrm>
          <a:custGeom>
            <a:avLst/>
            <a:gdLst/>
            <a:ahLst/>
            <a:cxnLst/>
            <a:rect r="r" b="b" t="t" l="l"/>
            <a:pathLst>
              <a:path h="1456644" w="789236">
                <a:moveTo>
                  <a:pt x="0" y="0"/>
                </a:moveTo>
                <a:lnTo>
                  <a:pt x="789236" y="0"/>
                </a:lnTo>
                <a:lnTo>
                  <a:pt x="789236" y="1456643"/>
                </a:lnTo>
                <a:lnTo>
                  <a:pt x="0" y="1456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11671" y="6359675"/>
            <a:ext cx="3414568" cy="1682451"/>
          </a:xfrm>
          <a:custGeom>
            <a:avLst/>
            <a:gdLst/>
            <a:ahLst/>
            <a:cxnLst/>
            <a:rect r="r" b="b" t="t" l="l"/>
            <a:pathLst>
              <a:path h="1682451" w="3414568">
                <a:moveTo>
                  <a:pt x="0" y="0"/>
                </a:moveTo>
                <a:lnTo>
                  <a:pt x="3414569" y="0"/>
                </a:lnTo>
                <a:lnTo>
                  <a:pt x="3414569" y="1682450"/>
                </a:lnTo>
                <a:lnTo>
                  <a:pt x="0" y="16824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66800"/>
            <a:ext cx="14022716" cy="2118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26"/>
              </a:lnSpc>
            </a:pPr>
            <a:r>
              <a:rPr lang="en-US" sz="7922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¿Qué es la desregulación emocional?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217721" y="655457"/>
            <a:ext cx="3792550" cy="2903024"/>
          </a:xfrm>
          <a:custGeom>
            <a:avLst/>
            <a:gdLst/>
            <a:ahLst/>
            <a:cxnLst/>
            <a:rect r="r" b="b" t="t" l="l"/>
            <a:pathLst>
              <a:path h="2903024" w="3792550">
                <a:moveTo>
                  <a:pt x="0" y="0"/>
                </a:moveTo>
                <a:lnTo>
                  <a:pt x="3792550" y="0"/>
                </a:lnTo>
                <a:lnTo>
                  <a:pt x="3792550" y="2903024"/>
                </a:lnTo>
                <a:lnTo>
                  <a:pt x="0" y="2903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3690057"/>
            <a:ext cx="6208009" cy="2906885"/>
            <a:chOff x="0" y="0"/>
            <a:chExt cx="8277346" cy="3875847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8277346" cy="3875847"/>
              <a:chOff x="0" y="0"/>
              <a:chExt cx="1737572" cy="813614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737572" cy="813614"/>
              </a:xfrm>
              <a:custGeom>
                <a:avLst/>
                <a:gdLst/>
                <a:ahLst/>
                <a:cxnLst/>
                <a:rect r="r" b="b" t="t" l="l"/>
                <a:pathLst>
                  <a:path h="813614" w="1737572">
                    <a:moveTo>
                      <a:pt x="0" y="0"/>
                    </a:moveTo>
                    <a:lnTo>
                      <a:pt x="1737572" y="0"/>
                    </a:lnTo>
                    <a:lnTo>
                      <a:pt x="1737572" y="813614"/>
                    </a:lnTo>
                    <a:lnTo>
                      <a:pt x="0" y="81361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1737572" cy="85171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9" id="9"/>
            <p:cNvSpPr/>
            <p:nvPr/>
          </p:nvSpPr>
          <p:spPr>
            <a:xfrm flipH="true" flipV="true">
              <a:off x="406284" y="0"/>
              <a:ext cx="0" cy="3875847"/>
            </a:xfrm>
            <a:prstGeom prst="line">
              <a:avLst/>
            </a:prstGeom>
            <a:ln cap="flat" w="47802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6514107" y="3558481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2" y="0"/>
                </a:lnTo>
                <a:lnTo>
                  <a:pt x="722602" y="644923"/>
                </a:lnTo>
                <a:lnTo>
                  <a:pt x="0" y="6449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6338" r="0" b="-6338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394999">
            <a:off x="6572234" y="-6644164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6338" r="0" b="-6338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7520053" y="3368210"/>
            <a:ext cx="10060417" cy="5890090"/>
            <a:chOff x="0" y="0"/>
            <a:chExt cx="13413889" cy="7853453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13413889" cy="7853453"/>
              <a:chOff x="0" y="0"/>
              <a:chExt cx="2815831" cy="1648589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2815831" cy="1648589"/>
              </a:xfrm>
              <a:custGeom>
                <a:avLst/>
                <a:gdLst/>
                <a:ahLst/>
                <a:cxnLst/>
                <a:rect r="r" b="b" t="t" l="l"/>
                <a:pathLst>
                  <a:path h="1648589" w="2815831">
                    <a:moveTo>
                      <a:pt x="0" y="0"/>
                    </a:moveTo>
                    <a:lnTo>
                      <a:pt x="2815831" y="0"/>
                    </a:lnTo>
                    <a:lnTo>
                      <a:pt x="2815831" y="1648589"/>
                    </a:lnTo>
                    <a:lnTo>
                      <a:pt x="0" y="16485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38100"/>
                <a:ext cx="2815831" cy="16866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17" id="17"/>
            <p:cNvSpPr/>
            <p:nvPr/>
          </p:nvSpPr>
          <p:spPr>
            <a:xfrm flipH="true" flipV="true">
              <a:off x="658406" y="0"/>
              <a:ext cx="0" cy="7853453"/>
            </a:xfrm>
            <a:prstGeom prst="line">
              <a:avLst/>
            </a:prstGeom>
            <a:ln cap="flat" w="47802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TextBox 18" id="18"/>
          <p:cNvSpPr txBox="true"/>
          <p:nvPr/>
        </p:nvSpPr>
        <p:spPr>
          <a:xfrm rot="0">
            <a:off x="8134933" y="3552825"/>
            <a:ext cx="9445537" cy="504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 manifiesta en una amplia gama de conductas:</a:t>
            </a:r>
          </a:p>
          <a:p>
            <a:pPr algn="l">
              <a:lnSpc>
                <a:spcPts val="3500"/>
              </a:lnSpc>
            </a:pPr>
          </a:p>
          <a:p>
            <a:pPr algn="l" marL="755651" indent="-377825" lvl="1">
              <a:lnSpc>
                <a:spcPts val="381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lanto 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nconten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</a:p>
          <a:p>
            <a:pPr algn="l" marL="755651" indent="-377825" lvl="1">
              <a:lnSpc>
                <a:spcPts val="381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Gri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os sin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us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 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ap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ar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nt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</a:p>
          <a:p>
            <a:pPr algn="l" marL="755651" indent="-377825" lvl="1">
              <a:lnSpc>
                <a:spcPts val="381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Sa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id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 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au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to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zada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del aula</a:t>
            </a:r>
          </a:p>
          <a:p>
            <a:pPr algn="l" marL="755651" indent="-377825" lvl="1">
              <a:lnSpc>
                <a:spcPts val="381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Agresiones físicas o verbales</a:t>
            </a:r>
          </a:p>
          <a:p>
            <a:pPr algn="l" marL="755651" indent="-377825" lvl="1">
              <a:lnSpc>
                <a:spcPts val="381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Aislamiento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</a:p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Pueden presentarse en aulas comunes, aulas de recursos y recreos.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7113996" y="7004557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2" y="0"/>
                </a:lnTo>
                <a:lnTo>
                  <a:pt x="722602" y="644923"/>
                </a:lnTo>
                <a:lnTo>
                  <a:pt x="0" y="6449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8528025">
            <a:off x="821687" y="5949675"/>
            <a:ext cx="789236" cy="1456644"/>
          </a:xfrm>
          <a:custGeom>
            <a:avLst/>
            <a:gdLst/>
            <a:ahLst/>
            <a:cxnLst/>
            <a:rect r="r" b="b" t="t" l="l"/>
            <a:pathLst>
              <a:path h="1456644" w="789236">
                <a:moveTo>
                  <a:pt x="0" y="0"/>
                </a:moveTo>
                <a:lnTo>
                  <a:pt x="789236" y="0"/>
                </a:lnTo>
                <a:lnTo>
                  <a:pt x="789236" y="1456643"/>
                </a:lnTo>
                <a:lnTo>
                  <a:pt x="0" y="1456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310871" y="4203404"/>
            <a:ext cx="1989816" cy="2276063"/>
          </a:xfrm>
          <a:custGeom>
            <a:avLst/>
            <a:gdLst/>
            <a:ahLst/>
            <a:cxnLst/>
            <a:rect r="r" b="b" t="t" l="l"/>
            <a:pathLst>
              <a:path h="2276063" w="1989816">
                <a:moveTo>
                  <a:pt x="0" y="0"/>
                </a:moveTo>
                <a:lnTo>
                  <a:pt x="1989816" y="0"/>
                </a:lnTo>
                <a:lnTo>
                  <a:pt x="1989816" y="2276063"/>
                </a:lnTo>
                <a:lnTo>
                  <a:pt x="0" y="2276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0">
            <a:off x="5922893" y="5964116"/>
            <a:ext cx="2212040" cy="3370727"/>
          </a:xfrm>
          <a:custGeom>
            <a:avLst/>
            <a:gdLst/>
            <a:ahLst/>
            <a:cxnLst/>
            <a:rect r="r" b="b" t="t" l="l"/>
            <a:pathLst>
              <a:path h="3370727" w="2212040">
                <a:moveTo>
                  <a:pt x="2212040" y="0"/>
                </a:moveTo>
                <a:lnTo>
                  <a:pt x="0" y="0"/>
                </a:lnTo>
                <a:lnTo>
                  <a:pt x="0" y="3370727"/>
                </a:lnTo>
                <a:lnTo>
                  <a:pt x="2212040" y="3370727"/>
                </a:lnTo>
                <a:lnTo>
                  <a:pt x="221204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502551" y="3938093"/>
            <a:ext cx="5734159" cy="2222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Ocurre 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cua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un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estu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nte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no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lo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gra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egu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la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sus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emociones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afectando su comportamiento, aprendizaje y relaciones.</a:t>
            </a:r>
          </a:p>
        </p:txBody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356339" y="3125880"/>
            <a:ext cx="4626551" cy="5140081"/>
            <a:chOff x="0" y="0"/>
            <a:chExt cx="1218515" cy="135376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18515" cy="1353766"/>
            </a:xfrm>
            <a:custGeom>
              <a:avLst/>
              <a:gdLst/>
              <a:ahLst/>
              <a:cxnLst/>
              <a:rect r="r" b="b" t="t" l="l"/>
              <a:pathLst>
                <a:path h="1353766" w="1218515">
                  <a:moveTo>
                    <a:pt x="45181" y="0"/>
                  </a:moveTo>
                  <a:lnTo>
                    <a:pt x="1173334" y="0"/>
                  </a:lnTo>
                  <a:cubicBezTo>
                    <a:pt x="1185317" y="0"/>
                    <a:pt x="1196809" y="4760"/>
                    <a:pt x="1205282" y="13233"/>
                  </a:cubicBezTo>
                  <a:cubicBezTo>
                    <a:pt x="1213755" y="21706"/>
                    <a:pt x="1218515" y="33198"/>
                    <a:pt x="1218515" y="45181"/>
                  </a:cubicBezTo>
                  <a:lnTo>
                    <a:pt x="1218515" y="1308585"/>
                  </a:lnTo>
                  <a:cubicBezTo>
                    <a:pt x="1218515" y="1333538"/>
                    <a:pt x="1198287" y="1353766"/>
                    <a:pt x="1173334" y="1353766"/>
                  </a:cubicBezTo>
                  <a:lnTo>
                    <a:pt x="45181" y="1353766"/>
                  </a:lnTo>
                  <a:cubicBezTo>
                    <a:pt x="33198" y="1353766"/>
                    <a:pt x="21706" y="1349006"/>
                    <a:pt x="13233" y="1340533"/>
                  </a:cubicBezTo>
                  <a:cubicBezTo>
                    <a:pt x="4760" y="1332060"/>
                    <a:pt x="0" y="1320568"/>
                    <a:pt x="0" y="1308585"/>
                  </a:cubicBezTo>
                  <a:lnTo>
                    <a:pt x="0" y="45181"/>
                  </a:lnTo>
                  <a:cubicBezTo>
                    <a:pt x="0" y="33198"/>
                    <a:pt x="4760" y="21706"/>
                    <a:pt x="13233" y="13233"/>
                  </a:cubicBezTo>
                  <a:cubicBezTo>
                    <a:pt x="21706" y="4760"/>
                    <a:pt x="33198" y="0"/>
                    <a:pt x="4518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CD4D42"/>
              </a:solidFill>
              <a:prstDash val="lgDash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218515" cy="14013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26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985509">
            <a:off x="16605360" y="5225360"/>
            <a:ext cx="789236" cy="1456644"/>
          </a:xfrm>
          <a:custGeom>
            <a:avLst/>
            <a:gdLst/>
            <a:ahLst/>
            <a:cxnLst/>
            <a:rect r="r" b="b" t="t" l="l"/>
            <a:pathLst>
              <a:path h="1456644" w="789236">
                <a:moveTo>
                  <a:pt x="0" y="0"/>
                </a:moveTo>
                <a:lnTo>
                  <a:pt x="789236" y="0"/>
                </a:lnTo>
                <a:lnTo>
                  <a:pt x="789236" y="1456644"/>
                </a:lnTo>
                <a:lnTo>
                  <a:pt x="0" y="1456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3174744"/>
            <a:ext cx="4626551" cy="5140081"/>
            <a:chOff x="0" y="0"/>
            <a:chExt cx="1218515" cy="135376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8515" cy="1353766"/>
            </a:xfrm>
            <a:custGeom>
              <a:avLst/>
              <a:gdLst/>
              <a:ahLst/>
              <a:cxnLst/>
              <a:rect r="r" b="b" t="t" l="l"/>
              <a:pathLst>
                <a:path h="1353766" w="1218515">
                  <a:moveTo>
                    <a:pt x="45181" y="0"/>
                  </a:moveTo>
                  <a:lnTo>
                    <a:pt x="1173334" y="0"/>
                  </a:lnTo>
                  <a:cubicBezTo>
                    <a:pt x="1185317" y="0"/>
                    <a:pt x="1196809" y="4760"/>
                    <a:pt x="1205282" y="13233"/>
                  </a:cubicBezTo>
                  <a:cubicBezTo>
                    <a:pt x="1213755" y="21706"/>
                    <a:pt x="1218515" y="33198"/>
                    <a:pt x="1218515" y="45181"/>
                  </a:cubicBezTo>
                  <a:lnTo>
                    <a:pt x="1218515" y="1308585"/>
                  </a:lnTo>
                  <a:cubicBezTo>
                    <a:pt x="1218515" y="1333538"/>
                    <a:pt x="1198287" y="1353766"/>
                    <a:pt x="1173334" y="1353766"/>
                  </a:cubicBezTo>
                  <a:lnTo>
                    <a:pt x="45181" y="1353766"/>
                  </a:lnTo>
                  <a:cubicBezTo>
                    <a:pt x="33198" y="1353766"/>
                    <a:pt x="21706" y="1349006"/>
                    <a:pt x="13233" y="1340533"/>
                  </a:cubicBezTo>
                  <a:cubicBezTo>
                    <a:pt x="4760" y="1332060"/>
                    <a:pt x="0" y="1320568"/>
                    <a:pt x="0" y="1308585"/>
                  </a:cubicBezTo>
                  <a:lnTo>
                    <a:pt x="0" y="45181"/>
                  </a:lnTo>
                  <a:cubicBezTo>
                    <a:pt x="0" y="33198"/>
                    <a:pt x="4760" y="21706"/>
                    <a:pt x="13233" y="13233"/>
                  </a:cubicBezTo>
                  <a:cubicBezTo>
                    <a:pt x="21706" y="4760"/>
                    <a:pt x="33198" y="0"/>
                    <a:pt x="4518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CD4D42"/>
              </a:solidFill>
              <a:prstDash val="lgDash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218515" cy="14013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26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018420" y="6085144"/>
            <a:ext cx="2436667" cy="2180817"/>
          </a:xfrm>
          <a:custGeom>
            <a:avLst/>
            <a:gdLst/>
            <a:ahLst/>
            <a:cxnLst/>
            <a:rect r="r" b="b" t="t" l="l"/>
            <a:pathLst>
              <a:path h="2180817" w="2436667">
                <a:moveTo>
                  <a:pt x="0" y="0"/>
                </a:moveTo>
                <a:lnTo>
                  <a:pt x="2436667" y="0"/>
                </a:lnTo>
                <a:lnTo>
                  <a:pt x="2436667" y="2180817"/>
                </a:lnTo>
                <a:lnTo>
                  <a:pt x="0" y="21808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6373296" y="3174744"/>
            <a:ext cx="5433186" cy="5140081"/>
            <a:chOff x="0" y="0"/>
            <a:chExt cx="1430963" cy="135376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30963" cy="1353766"/>
            </a:xfrm>
            <a:custGeom>
              <a:avLst/>
              <a:gdLst/>
              <a:ahLst/>
              <a:cxnLst/>
              <a:rect r="r" b="b" t="t" l="l"/>
              <a:pathLst>
                <a:path h="1353766" w="1430963">
                  <a:moveTo>
                    <a:pt x="38473" y="0"/>
                  </a:moveTo>
                  <a:lnTo>
                    <a:pt x="1392490" y="0"/>
                  </a:lnTo>
                  <a:cubicBezTo>
                    <a:pt x="1413738" y="0"/>
                    <a:pt x="1430963" y="17225"/>
                    <a:pt x="1430963" y="38473"/>
                  </a:cubicBezTo>
                  <a:lnTo>
                    <a:pt x="1430963" y="1315293"/>
                  </a:lnTo>
                  <a:cubicBezTo>
                    <a:pt x="1430963" y="1336541"/>
                    <a:pt x="1413738" y="1353766"/>
                    <a:pt x="1392490" y="1353766"/>
                  </a:cubicBezTo>
                  <a:lnTo>
                    <a:pt x="38473" y="1353766"/>
                  </a:lnTo>
                  <a:cubicBezTo>
                    <a:pt x="17225" y="1353766"/>
                    <a:pt x="0" y="1336541"/>
                    <a:pt x="0" y="1315293"/>
                  </a:cubicBezTo>
                  <a:lnTo>
                    <a:pt x="0" y="38473"/>
                  </a:lnTo>
                  <a:cubicBezTo>
                    <a:pt x="0" y="17225"/>
                    <a:pt x="17225" y="0"/>
                    <a:pt x="3847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CD4D42"/>
              </a:solidFill>
              <a:prstDash val="lgDash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1430963" cy="14013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26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7650060" y="5646994"/>
            <a:ext cx="2879659" cy="2589293"/>
          </a:xfrm>
          <a:custGeom>
            <a:avLst/>
            <a:gdLst/>
            <a:ahLst/>
            <a:cxnLst/>
            <a:rect r="r" b="b" t="t" l="l"/>
            <a:pathLst>
              <a:path h="2589293" w="2879659">
                <a:moveTo>
                  <a:pt x="0" y="0"/>
                </a:moveTo>
                <a:lnTo>
                  <a:pt x="2879658" y="0"/>
                </a:lnTo>
                <a:lnTo>
                  <a:pt x="2879658" y="2589293"/>
                </a:lnTo>
                <a:lnTo>
                  <a:pt x="0" y="2589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4461381" y="1052808"/>
            <a:ext cx="9365237" cy="1104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37"/>
              </a:lnSpc>
              <a:spcBef>
                <a:spcPct val="0"/>
              </a:spcBef>
            </a:pPr>
            <a:r>
              <a:rPr lang="en-US" sz="8422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PRINCIPIOS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3424494"/>
            <a:ext cx="4626551" cy="2660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b="true" sz="35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✔️</a:t>
            </a:r>
            <a:r>
              <a:rPr lang="en-US" b="true" sz="35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Bienestar e interés superior del estudiante.</a:t>
            </a:r>
          </a:p>
          <a:p>
            <a:pPr algn="ctr">
              <a:lnSpc>
                <a:spcPts val="3500"/>
              </a:lnSpc>
            </a:pPr>
          </a:p>
          <a:p>
            <a:pPr algn="ctr">
              <a:lnSpc>
                <a:spcPts val="3500"/>
              </a:lnSpc>
            </a:pPr>
            <a:r>
              <a:rPr lang="en-US" b="true" sz="35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✔️ Intervención inmediata.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028700" y="3044883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2" y="0"/>
                </a:lnTo>
                <a:lnTo>
                  <a:pt x="722602" y="644922"/>
                </a:lnTo>
                <a:lnTo>
                  <a:pt x="0" y="6449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272435" y="7847231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2" y="0"/>
                </a:lnTo>
                <a:lnTo>
                  <a:pt x="722602" y="644922"/>
                </a:lnTo>
                <a:lnTo>
                  <a:pt x="0" y="6449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6338" r="0" b="-6338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1394999">
            <a:off x="6572234" y="-6644164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6338" r="0" b="-6338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196080" y="5063131"/>
            <a:ext cx="2947069" cy="3173156"/>
          </a:xfrm>
          <a:custGeom>
            <a:avLst/>
            <a:gdLst/>
            <a:ahLst/>
            <a:cxnLst/>
            <a:rect r="r" b="b" t="t" l="l"/>
            <a:pathLst>
              <a:path h="3173156" w="2947069">
                <a:moveTo>
                  <a:pt x="0" y="0"/>
                </a:moveTo>
                <a:lnTo>
                  <a:pt x="2947068" y="0"/>
                </a:lnTo>
                <a:lnTo>
                  <a:pt x="2947068" y="3173156"/>
                </a:lnTo>
                <a:lnTo>
                  <a:pt x="0" y="3173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2711357" y="3568004"/>
            <a:ext cx="4006241" cy="939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✔️</a:t>
            </a:r>
            <a:r>
              <a:rPr lang="en-US" b="true" sz="36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Ambiente escolar positivo.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556225" y="3424494"/>
            <a:ext cx="4899139" cy="2222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b="true" sz="35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✔️</a:t>
            </a:r>
            <a:r>
              <a:rPr lang="en-US" b="true" sz="35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Trabajo colaborativo con la familia.</a:t>
            </a:r>
          </a:p>
          <a:p>
            <a:pPr algn="ctr">
              <a:lnSpc>
                <a:spcPts val="3500"/>
              </a:lnSpc>
            </a:pPr>
          </a:p>
          <a:p>
            <a:pPr algn="ctr">
              <a:lnSpc>
                <a:spcPts val="3500"/>
              </a:lnSpc>
            </a:pPr>
            <a:r>
              <a:rPr lang="en-US" b="true" sz="35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✔️ Confidencialidad.</a:t>
            </a: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519849" y="3648657"/>
            <a:ext cx="9436240" cy="4766972"/>
            <a:chOff x="0" y="0"/>
            <a:chExt cx="2485265" cy="125549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85265" cy="1255499"/>
            </a:xfrm>
            <a:custGeom>
              <a:avLst/>
              <a:gdLst/>
              <a:ahLst/>
              <a:cxnLst/>
              <a:rect r="r" b="b" t="t" l="l"/>
              <a:pathLst>
                <a:path h="1255499" w="2485265">
                  <a:moveTo>
                    <a:pt x="22152" y="0"/>
                  </a:moveTo>
                  <a:lnTo>
                    <a:pt x="2463113" y="0"/>
                  </a:lnTo>
                  <a:cubicBezTo>
                    <a:pt x="2468988" y="0"/>
                    <a:pt x="2474622" y="2334"/>
                    <a:pt x="2478777" y="6488"/>
                  </a:cubicBezTo>
                  <a:cubicBezTo>
                    <a:pt x="2482931" y="10642"/>
                    <a:pt x="2485265" y="16277"/>
                    <a:pt x="2485265" y="22152"/>
                  </a:cubicBezTo>
                  <a:lnTo>
                    <a:pt x="2485265" y="1233347"/>
                  </a:lnTo>
                  <a:cubicBezTo>
                    <a:pt x="2485265" y="1239222"/>
                    <a:pt x="2482931" y="1244856"/>
                    <a:pt x="2478777" y="1249011"/>
                  </a:cubicBezTo>
                  <a:cubicBezTo>
                    <a:pt x="2474622" y="1253165"/>
                    <a:pt x="2468988" y="1255499"/>
                    <a:pt x="2463113" y="1255499"/>
                  </a:cubicBezTo>
                  <a:lnTo>
                    <a:pt x="22152" y="1255499"/>
                  </a:lnTo>
                  <a:cubicBezTo>
                    <a:pt x="16277" y="1255499"/>
                    <a:pt x="10642" y="1253165"/>
                    <a:pt x="6488" y="1249011"/>
                  </a:cubicBezTo>
                  <a:cubicBezTo>
                    <a:pt x="2334" y="1244856"/>
                    <a:pt x="0" y="1239222"/>
                    <a:pt x="0" y="1233347"/>
                  </a:cubicBezTo>
                  <a:lnTo>
                    <a:pt x="0" y="22152"/>
                  </a:lnTo>
                  <a:cubicBezTo>
                    <a:pt x="0" y="16277"/>
                    <a:pt x="2334" y="10642"/>
                    <a:pt x="6488" y="6488"/>
                  </a:cubicBezTo>
                  <a:cubicBezTo>
                    <a:pt x="10642" y="2334"/>
                    <a:pt x="16277" y="0"/>
                    <a:pt x="2215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CD4D42"/>
              </a:solidFill>
              <a:prstDash val="lgDash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485265" cy="13031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26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985509">
            <a:off x="15561471" y="4431592"/>
            <a:ext cx="789236" cy="1456644"/>
          </a:xfrm>
          <a:custGeom>
            <a:avLst/>
            <a:gdLst/>
            <a:ahLst/>
            <a:cxnLst/>
            <a:rect r="r" b="b" t="t" l="l"/>
            <a:pathLst>
              <a:path h="1456644" w="789236">
                <a:moveTo>
                  <a:pt x="0" y="0"/>
                </a:moveTo>
                <a:lnTo>
                  <a:pt x="789236" y="0"/>
                </a:lnTo>
                <a:lnTo>
                  <a:pt x="789236" y="1456644"/>
                </a:lnTo>
                <a:lnTo>
                  <a:pt x="0" y="1456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96067" y="728751"/>
            <a:ext cx="15386822" cy="2278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84"/>
              </a:lnSpc>
            </a:pPr>
            <a:r>
              <a:rPr lang="en-US" sz="7622">
                <a:solidFill>
                  <a:srgbClr val="A21E37"/>
                </a:solidFill>
                <a:latin typeface="Mango AC"/>
                <a:ea typeface="Mango AC"/>
                <a:cs typeface="Mango AC"/>
                <a:sym typeface="Mango AC"/>
              </a:rPr>
              <a:t>ANTES DE LA CRISIS: PREVENCIÓN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6338" r="0" b="-633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394999">
            <a:off x="6572234" y="-6644164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6338" r="0" b="-633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01875" y="532000"/>
            <a:ext cx="3233090" cy="2474783"/>
          </a:xfrm>
          <a:custGeom>
            <a:avLst/>
            <a:gdLst/>
            <a:ahLst/>
            <a:cxnLst/>
            <a:rect r="r" b="b" t="t" l="l"/>
            <a:pathLst>
              <a:path h="2474783" w="3233090">
                <a:moveTo>
                  <a:pt x="0" y="0"/>
                </a:moveTo>
                <a:lnTo>
                  <a:pt x="3233090" y="0"/>
                </a:lnTo>
                <a:lnTo>
                  <a:pt x="3233090" y="2474783"/>
                </a:lnTo>
                <a:lnTo>
                  <a:pt x="0" y="2474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54567" y="5857032"/>
            <a:ext cx="4799681" cy="4055731"/>
          </a:xfrm>
          <a:custGeom>
            <a:avLst/>
            <a:gdLst/>
            <a:ahLst/>
            <a:cxnLst/>
            <a:rect r="r" b="b" t="t" l="l"/>
            <a:pathLst>
              <a:path h="4055731" w="4799681">
                <a:moveTo>
                  <a:pt x="0" y="0"/>
                </a:moveTo>
                <a:lnTo>
                  <a:pt x="4799682" y="0"/>
                </a:lnTo>
                <a:lnTo>
                  <a:pt x="4799682" y="4055731"/>
                </a:lnTo>
                <a:lnTo>
                  <a:pt x="0" y="40557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519849" y="3957891"/>
            <a:ext cx="9648262" cy="4218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98829" indent="-399415" lvl="1">
              <a:lnSpc>
                <a:spcPts val="369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Anticipar actividades y cambios.</a:t>
            </a:r>
          </a:p>
          <a:p>
            <a:pPr algn="l" marL="798829" indent="-399415" lvl="1">
              <a:lnSpc>
                <a:spcPts val="369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Reducir estímulos (ruido, luces, sobrecarga visual).</a:t>
            </a:r>
          </a:p>
          <a:p>
            <a:pPr algn="l" marL="798829" indent="-399415" lvl="1">
              <a:lnSpc>
                <a:spcPts val="369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Ajustar exigencias según estado emocional.</a:t>
            </a:r>
          </a:p>
          <a:p>
            <a:pPr algn="l" marL="798829" indent="-399415" lvl="1">
              <a:lnSpc>
                <a:spcPts val="369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Incorporar pausas y momentos de descanso.</a:t>
            </a:r>
          </a:p>
          <a:p>
            <a:pPr algn="l" marL="798829" indent="-399415" lvl="1">
              <a:lnSpc>
                <a:spcPts val="369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Establecer señales de alerta (tarjetas, gestos).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5240725" y="7313121"/>
            <a:ext cx="2599641" cy="2599641"/>
          </a:xfrm>
          <a:custGeom>
            <a:avLst/>
            <a:gdLst/>
            <a:ahLst/>
            <a:cxnLst/>
            <a:rect r="r" b="b" t="t" l="l"/>
            <a:pathLst>
              <a:path h="2599641" w="2599641">
                <a:moveTo>
                  <a:pt x="0" y="0"/>
                </a:moveTo>
                <a:lnTo>
                  <a:pt x="2599641" y="0"/>
                </a:lnTo>
                <a:lnTo>
                  <a:pt x="2599641" y="2599642"/>
                </a:lnTo>
                <a:lnTo>
                  <a:pt x="0" y="25996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01875" y="3581982"/>
            <a:ext cx="5705066" cy="2098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724"/>
              </a:lnSpc>
            </a:pPr>
            <a:r>
              <a:rPr lang="en-US" sz="7022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EN LA SALA DE CLASES:</a:t>
            </a:r>
          </a:p>
        </p:txBody>
      </p:sp>
    </p:spTree>
  </p:cSld>
  <p:clrMapOvr>
    <a:masterClrMapping/>
  </p:clrMapOvr>
  <p:transition spd="fast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238604" y="3648657"/>
            <a:ext cx="9436240" cy="2528319"/>
            <a:chOff x="0" y="0"/>
            <a:chExt cx="2485265" cy="66589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85265" cy="665895"/>
            </a:xfrm>
            <a:custGeom>
              <a:avLst/>
              <a:gdLst/>
              <a:ahLst/>
              <a:cxnLst/>
              <a:rect r="r" b="b" t="t" l="l"/>
              <a:pathLst>
                <a:path h="665895" w="2485265">
                  <a:moveTo>
                    <a:pt x="22152" y="0"/>
                  </a:moveTo>
                  <a:lnTo>
                    <a:pt x="2463113" y="0"/>
                  </a:lnTo>
                  <a:cubicBezTo>
                    <a:pt x="2468988" y="0"/>
                    <a:pt x="2474622" y="2334"/>
                    <a:pt x="2478777" y="6488"/>
                  </a:cubicBezTo>
                  <a:cubicBezTo>
                    <a:pt x="2482931" y="10642"/>
                    <a:pt x="2485265" y="16277"/>
                    <a:pt x="2485265" y="22152"/>
                  </a:cubicBezTo>
                  <a:lnTo>
                    <a:pt x="2485265" y="643743"/>
                  </a:lnTo>
                  <a:cubicBezTo>
                    <a:pt x="2485265" y="649618"/>
                    <a:pt x="2482931" y="655252"/>
                    <a:pt x="2478777" y="659406"/>
                  </a:cubicBezTo>
                  <a:cubicBezTo>
                    <a:pt x="2474622" y="663561"/>
                    <a:pt x="2468988" y="665895"/>
                    <a:pt x="2463113" y="665895"/>
                  </a:cubicBezTo>
                  <a:lnTo>
                    <a:pt x="22152" y="665895"/>
                  </a:lnTo>
                  <a:cubicBezTo>
                    <a:pt x="16277" y="665895"/>
                    <a:pt x="10642" y="663561"/>
                    <a:pt x="6488" y="659406"/>
                  </a:cubicBezTo>
                  <a:cubicBezTo>
                    <a:pt x="2334" y="655252"/>
                    <a:pt x="0" y="649618"/>
                    <a:pt x="0" y="643743"/>
                  </a:cubicBezTo>
                  <a:lnTo>
                    <a:pt x="0" y="22152"/>
                  </a:lnTo>
                  <a:cubicBezTo>
                    <a:pt x="0" y="16277"/>
                    <a:pt x="2334" y="10642"/>
                    <a:pt x="6488" y="6488"/>
                  </a:cubicBezTo>
                  <a:cubicBezTo>
                    <a:pt x="10642" y="2334"/>
                    <a:pt x="16277" y="0"/>
                    <a:pt x="2215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CD4D42"/>
              </a:solidFill>
              <a:prstDash val="lgDash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485265" cy="713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26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985509">
            <a:off x="16280226" y="4431592"/>
            <a:ext cx="789236" cy="1456644"/>
          </a:xfrm>
          <a:custGeom>
            <a:avLst/>
            <a:gdLst/>
            <a:ahLst/>
            <a:cxnLst/>
            <a:rect r="r" b="b" t="t" l="l"/>
            <a:pathLst>
              <a:path h="1456644" w="789236">
                <a:moveTo>
                  <a:pt x="0" y="0"/>
                </a:moveTo>
                <a:lnTo>
                  <a:pt x="789236" y="0"/>
                </a:lnTo>
                <a:lnTo>
                  <a:pt x="789236" y="1456644"/>
                </a:lnTo>
                <a:lnTo>
                  <a:pt x="0" y="1456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96067" y="728751"/>
            <a:ext cx="15386822" cy="2278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84"/>
              </a:lnSpc>
            </a:pPr>
            <a:r>
              <a:rPr lang="en-US" sz="7622">
                <a:solidFill>
                  <a:srgbClr val="A21E37"/>
                </a:solidFill>
                <a:latin typeface="Mango AC"/>
                <a:ea typeface="Mango AC"/>
                <a:cs typeface="Mango AC"/>
                <a:sym typeface="Mango AC"/>
              </a:rPr>
              <a:t>ANTES DE LA CRISIS: PREVENCIÓN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6338" r="0" b="-633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394999">
            <a:off x="6572234" y="-6644164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6338" r="0" b="-633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01875" y="532000"/>
            <a:ext cx="3233090" cy="2474783"/>
          </a:xfrm>
          <a:custGeom>
            <a:avLst/>
            <a:gdLst/>
            <a:ahLst/>
            <a:cxnLst/>
            <a:rect r="r" b="b" t="t" l="l"/>
            <a:pathLst>
              <a:path h="2474783" w="3233090">
                <a:moveTo>
                  <a:pt x="0" y="0"/>
                </a:moveTo>
                <a:lnTo>
                  <a:pt x="3233090" y="0"/>
                </a:lnTo>
                <a:lnTo>
                  <a:pt x="3233090" y="2474783"/>
                </a:lnTo>
                <a:lnTo>
                  <a:pt x="0" y="2474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978065" y="5883211"/>
            <a:ext cx="2908801" cy="3944137"/>
          </a:xfrm>
          <a:custGeom>
            <a:avLst/>
            <a:gdLst/>
            <a:ahLst/>
            <a:cxnLst/>
            <a:rect r="r" b="b" t="t" l="l"/>
            <a:pathLst>
              <a:path h="3944137" w="2908801">
                <a:moveTo>
                  <a:pt x="2908801" y="0"/>
                </a:moveTo>
                <a:lnTo>
                  <a:pt x="0" y="0"/>
                </a:lnTo>
                <a:lnTo>
                  <a:pt x="0" y="3944137"/>
                </a:lnTo>
                <a:lnTo>
                  <a:pt x="2908801" y="3944137"/>
                </a:lnTo>
                <a:lnTo>
                  <a:pt x="2908801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253701" y="6827791"/>
            <a:ext cx="4523170" cy="3686384"/>
          </a:xfrm>
          <a:custGeom>
            <a:avLst/>
            <a:gdLst/>
            <a:ahLst/>
            <a:cxnLst/>
            <a:rect r="r" b="b" t="t" l="l"/>
            <a:pathLst>
              <a:path h="3686384" w="4523170">
                <a:moveTo>
                  <a:pt x="0" y="0"/>
                </a:moveTo>
                <a:lnTo>
                  <a:pt x="4523171" y="0"/>
                </a:lnTo>
                <a:lnTo>
                  <a:pt x="4523171" y="3686384"/>
                </a:lnTo>
                <a:lnTo>
                  <a:pt x="0" y="36863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4696365" y="5970096"/>
            <a:ext cx="1637842" cy="1366382"/>
            <a:chOff x="0" y="0"/>
            <a:chExt cx="635000" cy="52975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" cy="529754"/>
            </a:xfrm>
            <a:custGeom>
              <a:avLst/>
              <a:gdLst/>
              <a:ahLst/>
              <a:cxnLst/>
              <a:rect r="r" b="b" t="t" l="l"/>
              <a:pathLst>
                <a:path h="529754" w="635000">
                  <a:moveTo>
                    <a:pt x="431800" y="0"/>
                  </a:moveTo>
                  <a:cubicBezTo>
                    <a:pt x="542290" y="6350"/>
                    <a:pt x="629920" y="93980"/>
                    <a:pt x="635000" y="203200"/>
                  </a:cubicBezTo>
                  <a:lnTo>
                    <a:pt x="635000" y="230034"/>
                  </a:lnTo>
                  <a:cubicBezTo>
                    <a:pt x="629920" y="337984"/>
                    <a:pt x="542290" y="425614"/>
                    <a:pt x="434340" y="425614"/>
                  </a:cubicBezTo>
                  <a:lnTo>
                    <a:pt x="274320" y="425614"/>
                  </a:lnTo>
                  <a:cubicBezTo>
                    <a:pt x="245110" y="459904"/>
                    <a:pt x="213360" y="490384"/>
                    <a:pt x="176530" y="515784"/>
                  </a:cubicBezTo>
                  <a:lnTo>
                    <a:pt x="152400" y="529754"/>
                  </a:lnTo>
                  <a:cubicBezTo>
                    <a:pt x="139700" y="529754"/>
                    <a:pt x="137160" y="522134"/>
                    <a:pt x="140970" y="509434"/>
                  </a:cubicBezTo>
                  <a:cubicBezTo>
                    <a:pt x="149860" y="481494"/>
                    <a:pt x="148590" y="452284"/>
                    <a:pt x="138430" y="425614"/>
                  </a:cubicBezTo>
                  <a:lnTo>
                    <a:pt x="134620" y="414184"/>
                  </a:lnTo>
                  <a:cubicBezTo>
                    <a:pt x="57150" y="388784"/>
                    <a:pt x="1270" y="315124"/>
                    <a:pt x="0" y="230034"/>
                  </a:cubicBezTo>
                  <a:lnTo>
                    <a:pt x="0" y="201930"/>
                  </a:lnTo>
                  <a:cubicBezTo>
                    <a:pt x="0" y="93980"/>
                    <a:pt x="88900" y="6350"/>
                    <a:pt x="203200" y="0"/>
                  </a:cubicBezTo>
                  <a:lnTo>
                    <a:pt x="4343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7950" y="-47625"/>
              <a:ext cx="419100" cy="463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26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7238604" y="3957891"/>
            <a:ext cx="9648262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20419" indent="-410209" lvl="1">
              <a:lnSpc>
                <a:spcPts val="3799"/>
              </a:lnSpc>
              <a:buFont typeface="Arial"/>
              <a:buChar char="•"/>
            </a:pPr>
            <a:r>
              <a:rPr lang="en-US" sz="3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Conocer sus int</a:t>
            </a:r>
            <a:r>
              <a:rPr lang="en-US" sz="3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ereses y desencadenantes.</a:t>
            </a:r>
          </a:p>
          <a:p>
            <a:pPr algn="l" marL="820419" indent="-410209" lvl="1">
              <a:lnSpc>
                <a:spcPts val="3799"/>
              </a:lnSpc>
              <a:buFont typeface="Arial"/>
              <a:buChar char="•"/>
            </a:pPr>
            <a:r>
              <a:rPr lang="en-US" sz="3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Permitir uso de apoyos sensoriales.</a:t>
            </a:r>
          </a:p>
          <a:p>
            <a:pPr algn="l" marL="820419" indent="-410209" lvl="1">
              <a:lnSpc>
                <a:spcPts val="3799"/>
              </a:lnSpc>
              <a:buFont typeface="Arial"/>
              <a:buChar char="•"/>
            </a:pPr>
            <a:r>
              <a:rPr lang="en-US" sz="3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Favorecer rutinas estructuradas.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01875" y="3581982"/>
            <a:ext cx="6557886" cy="2098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724"/>
              </a:lnSpc>
            </a:pPr>
            <a:r>
              <a:rPr lang="en-US" sz="7022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CON EL ESTUDIANTE: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4832305" y="5883211"/>
            <a:ext cx="872760" cy="872760"/>
          </a:xfrm>
          <a:custGeom>
            <a:avLst/>
            <a:gdLst/>
            <a:ahLst/>
            <a:cxnLst/>
            <a:rect r="r" b="b" t="t" l="l"/>
            <a:pathLst>
              <a:path h="872760" w="872760">
                <a:moveTo>
                  <a:pt x="0" y="0"/>
                </a:moveTo>
                <a:lnTo>
                  <a:pt x="872761" y="0"/>
                </a:lnTo>
                <a:lnTo>
                  <a:pt x="872761" y="872761"/>
                </a:lnTo>
                <a:lnTo>
                  <a:pt x="0" y="8727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515286" y="6290751"/>
            <a:ext cx="818921" cy="818921"/>
          </a:xfrm>
          <a:custGeom>
            <a:avLst/>
            <a:gdLst/>
            <a:ahLst/>
            <a:cxnLst/>
            <a:rect r="r" b="b" t="t" l="l"/>
            <a:pathLst>
              <a:path h="818921" w="818921">
                <a:moveTo>
                  <a:pt x="0" y="0"/>
                </a:moveTo>
                <a:lnTo>
                  <a:pt x="818921" y="0"/>
                </a:lnTo>
                <a:lnTo>
                  <a:pt x="818921" y="818921"/>
                </a:lnTo>
                <a:lnTo>
                  <a:pt x="0" y="818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532856"/>
            <a:ext cx="18288000" cy="6034197"/>
          </a:xfrm>
          <a:custGeom>
            <a:avLst/>
            <a:gdLst/>
            <a:ahLst/>
            <a:cxnLst/>
            <a:rect r="r" b="b" t="t" l="l"/>
            <a:pathLst>
              <a:path h="6034197" w="18288000">
                <a:moveTo>
                  <a:pt x="0" y="0"/>
                </a:moveTo>
                <a:lnTo>
                  <a:pt x="18288000" y="0"/>
                </a:lnTo>
                <a:lnTo>
                  <a:pt x="18288000" y="6034197"/>
                </a:lnTo>
                <a:lnTo>
                  <a:pt x="0" y="6034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566" r="0" b="-4372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80082" y="7951577"/>
            <a:ext cx="1379218" cy="1230952"/>
          </a:xfrm>
          <a:custGeom>
            <a:avLst/>
            <a:gdLst/>
            <a:ahLst/>
            <a:cxnLst/>
            <a:rect r="r" b="b" t="t" l="l"/>
            <a:pathLst>
              <a:path h="1230952" w="1379218">
                <a:moveTo>
                  <a:pt x="0" y="0"/>
                </a:moveTo>
                <a:lnTo>
                  <a:pt x="1379218" y="0"/>
                </a:lnTo>
                <a:lnTo>
                  <a:pt x="1379218" y="1230952"/>
                </a:lnTo>
                <a:lnTo>
                  <a:pt x="0" y="1230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008747">
            <a:off x="12327977" y="1378628"/>
            <a:ext cx="709395" cy="1309286"/>
          </a:xfrm>
          <a:custGeom>
            <a:avLst/>
            <a:gdLst/>
            <a:ahLst/>
            <a:cxnLst/>
            <a:rect r="r" b="b" t="t" l="l"/>
            <a:pathLst>
              <a:path h="1309286" w="709395">
                <a:moveTo>
                  <a:pt x="0" y="0"/>
                </a:moveTo>
                <a:lnTo>
                  <a:pt x="709395" y="0"/>
                </a:lnTo>
                <a:lnTo>
                  <a:pt x="709395" y="1309286"/>
                </a:lnTo>
                <a:lnTo>
                  <a:pt x="0" y="13092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1126" y="2033271"/>
            <a:ext cx="1282361" cy="1144508"/>
          </a:xfrm>
          <a:custGeom>
            <a:avLst/>
            <a:gdLst/>
            <a:ahLst/>
            <a:cxnLst/>
            <a:rect r="r" b="b" t="t" l="l"/>
            <a:pathLst>
              <a:path h="1144508" w="1282361">
                <a:moveTo>
                  <a:pt x="0" y="0"/>
                </a:moveTo>
                <a:lnTo>
                  <a:pt x="1282362" y="0"/>
                </a:lnTo>
                <a:lnTo>
                  <a:pt x="1282362" y="1144508"/>
                </a:lnTo>
                <a:lnTo>
                  <a:pt x="0" y="11445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650643" y="944871"/>
            <a:ext cx="9365237" cy="1367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37"/>
              </a:lnSpc>
              <a:spcBef>
                <a:spcPct val="0"/>
              </a:spcBef>
            </a:pPr>
            <a:r>
              <a:rPr lang="en-US" sz="10421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ETAPAS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49943" y="6325108"/>
            <a:ext cx="14566638" cy="1189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5599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Objetivo</a:t>
            </a:r>
            <a:r>
              <a:rPr lang="en-US" sz="55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Intervenir tempranamente para evitar la escalada de la desregulación.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51126" y="3831892"/>
            <a:ext cx="16785748" cy="1938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95"/>
              </a:lnSpc>
            </a:pPr>
            <a:r>
              <a:rPr lang="en-US" sz="6822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ETAPA 1: REFOCALIZACIÓN DE LA ATENCIÓN DENTRO DEL AULA</a:t>
            </a:r>
          </a:p>
        </p:txBody>
      </p:sp>
      <p:sp>
        <p:nvSpPr>
          <p:cNvPr name="Freeform 10" id="10"/>
          <p:cNvSpPr/>
          <p:nvPr/>
        </p:nvSpPr>
        <p:spPr>
          <a:xfrm flipH="true" flipV="false" rot="2989133">
            <a:off x="5852743" y="71153"/>
            <a:ext cx="709395" cy="1309286"/>
          </a:xfrm>
          <a:custGeom>
            <a:avLst/>
            <a:gdLst/>
            <a:ahLst/>
            <a:cxnLst/>
            <a:rect r="r" b="b" t="t" l="l"/>
            <a:pathLst>
              <a:path h="1309286" w="709395">
                <a:moveTo>
                  <a:pt x="709395" y="0"/>
                </a:moveTo>
                <a:lnTo>
                  <a:pt x="0" y="0"/>
                </a:lnTo>
                <a:lnTo>
                  <a:pt x="0" y="1309286"/>
                </a:lnTo>
                <a:lnTo>
                  <a:pt x="709395" y="1309286"/>
                </a:lnTo>
                <a:lnTo>
                  <a:pt x="7093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61853" y="1133475"/>
            <a:ext cx="18787835" cy="74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209024" indent="-604512" lvl="1">
              <a:lnSpc>
                <a:spcPts val="4479"/>
              </a:lnSpc>
              <a:spcBef>
                <a:spcPct val="0"/>
              </a:spcBef>
              <a:buAutoNum type="arabicPeriod" startAt="1"/>
            </a:pPr>
            <a:r>
              <a:rPr lang="en-US" sz="5599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DETECCIÓN (PRIMEROS 5–6 MINUTOS)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94999">
            <a:off x="6572234" y="-6644164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189661" y="2502829"/>
            <a:ext cx="10060417" cy="3919952"/>
            <a:chOff x="0" y="0"/>
            <a:chExt cx="13413889" cy="5226602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13413889" cy="5226602"/>
              <a:chOff x="0" y="0"/>
              <a:chExt cx="2815831" cy="1097163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815831" cy="1097163"/>
              </a:xfrm>
              <a:custGeom>
                <a:avLst/>
                <a:gdLst/>
                <a:ahLst/>
                <a:cxnLst/>
                <a:rect r="r" b="b" t="t" l="l"/>
                <a:pathLst>
                  <a:path h="1097163" w="2815831">
                    <a:moveTo>
                      <a:pt x="0" y="0"/>
                    </a:moveTo>
                    <a:lnTo>
                      <a:pt x="2815831" y="0"/>
                    </a:lnTo>
                    <a:lnTo>
                      <a:pt x="2815831" y="1097163"/>
                    </a:lnTo>
                    <a:lnTo>
                      <a:pt x="0" y="10971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2815831" cy="11352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10" id="10"/>
            <p:cNvSpPr/>
            <p:nvPr/>
          </p:nvSpPr>
          <p:spPr>
            <a:xfrm flipH="true" flipV="true">
              <a:off x="658406" y="0"/>
              <a:ext cx="0" cy="5226602"/>
            </a:xfrm>
            <a:prstGeom prst="line">
              <a:avLst/>
            </a:prstGeom>
            <a:ln cap="flat" w="47802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828359" y="5387701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3" y="0"/>
                </a:lnTo>
                <a:lnTo>
                  <a:pt x="722603" y="644922"/>
                </a:lnTo>
                <a:lnTo>
                  <a:pt x="0" y="644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852367" y="2563618"/>
            <a:ext cx="9051191" cy="3469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Rol: Docente / profesional de apoyo</a:t>
            </a:r>
          </a:p>
          <a:p>
            <a:pPr algn="l" marL="712472" indent="-356236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33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denti</a:t>
            </a:r>
            <a:r>
              <a:rPr lang="en-US" sz="33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fica</a:t>
            </a:r>
            <a:r>
              <a:rPr lang="en-US" sz="33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signos de alerta (ansiedad, frustración, impulsividad).</a:t>
            </a:r>
          </a:p>
          <a:p>
            <a:pPr algn="l" marL="712472" indent="-356236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Detecta posibles desencadenantes (ruido, tarea, </a:t>
            </a:r>
            <a:r>
              <a:rPr lang="en-US" sz="33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interacción).</a:t>
            </a:r>
          </a:p>
          <a:p>
            <a:pPr algn="l" marL="712472" indent="-356236" lvl="1">
              <a:lnSpc>
                <a:spcPts val="4620"/>
              </a:lnSpc>
              <a:buFont typeface="Arial"/>
              <a:buChar char="•"/>
            </a:pPr>
            <a:r>
              <a:rPr lang="en-US" b="true" sz="33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Reduce estímulos del entorno.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922876">
            <a:off x="10325308" y="2027941"/>
            <a:ext cx="1280335" cy="949776"/>
          </a:xfrm>
          <a:custGeom>
            <a:avLst/>
            <a:gdLst/>
            <a:ahLst/>
            <a:cxnLst/>
            <a:rect r="r" b="b" t="t" l="l"/>
            <a:pathLst>
              <a:path h="949776" w="1280335">
                <a:moveTo>
                  <a:pt x="0" y="0"/>
                </a:moveTo>
                <a:lnTo>
                  <a:pt x="1280335" y="0"/>
                </a:lnTo>
                <a:lnTo>
                  <a:pt x="1280335" y="949776"/>
                </a:lnTo>
                <a:lnTo>
                  <a:pt x="0" y="949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554878" y="4331458"/>
            <a:ext cx="4421896" cy="4554743"/>
          </a:xfrm>
          <a:custGeom>
            <a:avLst/>
            <a:gdLst/>
            <a:ahLst/>
            <a:cxnLst/>
            <a:rect r="r" b="b" t="t" l="l"/>
            <a:pathLst>
              <a:path h="4554743" w="4421896">
                <a:moveTo>
                  <a:pt x="0" y="0"/>
                </a:moveTo>
                <a:lnTo>
                  <a:pt x="4421896" y="0"/>
                </a:lnTo>
                <a:lnTo>
                  <a:pt x="4421896" y="4554743"/>
                </a:lnTo>
                <a:lnTo>
                  <a:pt x="0" y="45547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701842" y="6933114"/>
            <a:ext cx="4591743" cy="3353886"/>
          </a:xfrm>
          <a:custGeom>
            <a:avLst/>
            <a:gdLst/>
            <a:ahLst/>
            <a:cxnLst/>
            <a:rect r="r" b="b" t="t" l="l"/>
            <a:pathLst>
              <a:path h="3353886" w="4591743">
                <a:moveTo>
                  <a:pt x="0" y="0"/>
                </a:moveTo>
                <a:lnTo>
                  <a:pt x="4591743" y="0"/>
                </a:lnTo>
                <a:lnTo>
                  <a:pt x="4591743" y="3353886"/>
                </a:lnTo>
                <a:lnTo>
                  <a:pt x="0" y="33538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61853" y="1133475"/>
            <a:ext cx="18787835" cy="74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209024" indent="-604512" lvl="1">
              <a:lnSpc>
                <a:spcPts val="4479"/>
              </a:lnSpc>
              <a:spcBef>
                <a:spcPct val="0"/>
              </a:spcBef>
              <a:buAutoNum type="arabicPeriod" startAt="1"/>
            </a:pPr>
            <a:r>
              <a:rPr lang="en-US" sz="5599">
                <a:solidFill>
                  <a:srgbClr val="1F244A"/>
                </a:solidFill>
                <a:latin typeface="Mango AC"/>
                <a:ea typeface="Mango AC"/>
                <a:cs typeface="Mango AC"/>
                <a:sym typeface="Mango AC"/>
              </a:rPr>
              <a:t>DISTRACCIÓN Y APOYO SENSORIAL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1394999">
            <a:off x="-8518117" y="8959317"/>
            <a:ext cx="18288000" cy="8155877"/>
          </a:xfrm>
          <a:custGeom>
            <a:avLst/>
            <a:gdLst/>
            <a:ahLst/>
            <a:cxnLst/>
            <a:rect r="r" b="b" t="t" l="l"/>
            <a:pathLst>
              <a:path h="8155877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94999">
            <a:off x="6572234" y="-6644164"/>
            <a:ext cx="18288000" cy="8155876"/>
          </a:xfrm>
          <a:custGeom>
            <a:avLst/>
            <a:gdLst/>
            <a:ahLst/>
            <a:cxnLst/>
            <a:rect r="r" b="b" t="t" l="l"/>
            <a:pathLst>
              <a:path h="8155876" w="18288000">
                <a:moveTo>
                  <a:pt x="0" y="0"/>
                </a:moveTo>
                <a:lnTo>
                  <a:pt x="18288000" y="0"/>
                </a:lnTo>
                <a:lnTo>
                  <a:pt x="18288000" y="8155876"/>
                </a:lnTo>
                <a:lnTo>
                  <a:pt x="0" y="81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38" r="0" b="-6338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189661" y="2502829"/>
            <a:ext cx="10060417" cy="3178115"/>
            <a:chOff x="0" y="0"/>
            <a:chExt cx="13413889" cy="4237487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13413889" cy="4237487"/>
              <a:chOff x="0" y="0"/>
              <a:chExt cx="2815831" cy="88952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815831" cy="889529"/>
              </a:xfrm>
              <a:custGeom>
                <a:avLst/>
                <a:gdLst/>
                <a:ahLst/>
                <a:cxnLst/>
                <a:rect r="r" b="b" t="t" l="l"/>
                <a:pathLst>
                  <a:path h="889529" w="2815831">
                    <a:moveTo>
                      <a:pt x="0" y="0"/>
                    </a:moveTo>
                    <a:lnTo>
                      <a:pt x="2815831" y="0"/>
                    </a:lnTo>
                    <a:lnTo>
                      <a:pt x="2815831" y="889529"/>
                    </a:lnTo>
                    <a:lnTo>
                      <a:pt x="0" y="88952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2815831" cy="9276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AutoShape 10" id="10"/>
            <p:cNvSpPr/>
            <p:nvPr/>
          </p:nvSpPr>
          <p:spPr>
            <a:xfrm flipH="true" flipV="true">
              <a:off x="658406" y="0"/>
              <a:ext cx="0" cy="4237487"/>
            </a:xfrm>
            <a:prstGeom prst="line">
              <a:avLst/>
            </a:prstGeom>
            <a:ln cap="flat" w="47802">
              <a:solidFill>
                <a:srgbClr val="ED5F7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828359" y="4467624"/>
            <a:ext cx="722602" cy="644923"/>
          </a:xfrm>
          <a:custGeom>
            <a:avLst/>
            <a:gdLst/>
            <a:ahLst/>
            <a:cxnLst/>
            <a:rect r="r" b="b" t="t" l="l"/>
            <a:pathLst>
              <a:path h="644923" w="722602">
                <a:moveTo>
                  <a:pt x="0" y="0"/>
                </a:moveTo>
                <a:lnTo>
                  <a:pt x="722603" y="0"/>
                </a:lnTo>
                <a:lnTo>
                  <a:pt x="722603" y="644923"/>
                </a:lnTo>
                <a:lnTo>
                  <a:pt x="0" y="644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852367" y="2563618"/>
            <a:ext cx="9051191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Rol: Docente / profesional de apoyo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Ofr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 objeto o estímulo de interés del estudiante.</a:t>
            </a:r>
          </a:p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Utiliza el recurso como pue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nte hacia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l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ca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</a:t>
            </a:r>
            <a:r>
              <a:rPr lang="en-US" sz="3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 antes de retomar la actividad.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922876">
            <a:off x="10325308" y="2027941"/>
            <a:ext cx="1280335" cy="949776"/>
          </a:xfrm>
          <a:custGeom>
            <a:avLst/>
            <a:gdLst/>
            <a:ahLst/>
            <a:cxnLst/>
            <a:rect r="r" b="b" t="t" l="l"/>
            <a:pathLst>
              <a:path h="949776" w="1280335">
                <a:moveTo>
                  <a:pt x="0" y="0"/>
                </a:moveTo>
                <a:lnTo>
                  <a:pt x="1280335" y="0"/>
                </a:lnTo>
                <a:lnTo>
                  <a:pt x="1280335" y="949776"/>
                </a:lnTo>
                <a:lnTo>
                  <a:pt x="0" y="949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637051" y="3802491"/>
            <a:ext cx="5011099" cy="3298214"/>
          </a:xfrm>
          <a:custGeom>
            <a:avLst/>
            <a:gdLst/>
            <a:ahLst/>
            <a:cxnLst/>
            <a:rect r="r" b="b" t="t" l="l"/>
            <a:pathLst>
              <a:path h="3298214" w="5011099">
                <a:moveTo>
                  <a:pt x="0" y="0"/>
                </a:moveTo>
                <a:lnTo>
                  <a:pt x="5011099" y="0"/>
                </a:lnTo>
                <a:lnTo>
                  <a:pt x="5011099" y="3298214"/>
                </a:lnTo>
                <a:lnTo>
                  <a:pt x="0" y="32982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158591" y="4467624"/>
            <a:ext cx="3115285" cy="4326784"/>
          </a:xfrm>
          <a:custGeom>
            <a:avLst/>
            <a:gdLst/>
            <a:ahLst/>
            <a:cxnLst/>
            <a:rect r="r" b="b" t="t" l="l"/>
            <a:pathLst>
              <a:path h="4326784" w="3115285">
                <a:moveTo>
                  <a:pt x="0" y="0"/>
                </a:moveTo>
                <a:lnTo>
                  <a:pt x="3115285" y="0"/>
                </a:lnTo>
                <a:lnTo>
                  <a:pt x="3115285" y="4326784"/>
                </a:lnTo>
                <a:lnTo>
                  <a:pt x="0" y="4326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DAHEz9DYqDs</dc:identifier>
  <dcterms:modified xsi:type="dcterms:W3CDTF">2011-08-01T06:04:30Z</dcterms:modified>
  <cp:revision>1</cp:revision>
  <dc:title>Antes de la crisis: PREVENCIÓN</dc:title>
</cp:coreProperties>
</file>